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44"/>
  </p:notesMasterIdLst>
  <p:handoutMasterIdLst>
    <p:handoutMasterId r:id="rId45"/>
  </p:handoutMasterIdLst>
  <p:sldIdLst>
    <p:sldId id="434" r:id="rId5"/>
    <p:sldId id="805" r:id="rId6"/>
    <p:sldId id="806" r:id="rId7"/>
    <p:sldId id="843" r:id="rId8"/>
    <p:sldId id="850" r:id="rId9"/>
    <p:sldId id="811" r:id="rId10"/>
    <p:sldId id="814" r:id="rId11"/>
    <p:sldId id="813" r:id="rId12"/>
    <p:sldId id="815" r:id="rId13"/>
    <p:sldId id="782" r:id="rId14"/>
    <p:sldId id="817" r:id="rId15"/>
    <p:sldId id="259" r:id="rId16"/>
    <p:sldId id="260" r:id="rId17"/>
    <p:sldId id="844" r:id="rId18"/>
    <p:sldId id="845" r:id="rId19"/>
    <p:sldId id="846" r:id="rId20"/>
    <p:sldId id="851" r:id="rId21"/>
    <p:sldId id="819" r:id="rId22"/>
    <p:sldId id="818" r:id="rId23"/>
    <p:sldId id="442" r:id="rId24"/>
    <p:sldId id="612" r:id="rId25"/>
    <p:sldId id="617" r:id="rId26"/>
    <p:sldId id="618" r:id="rId27"/>
    <p:sldId id="619" r:id="rId28"/>
    <p:sldId id="838" r:id="rId29"/>
    <p:sldId id="852" r:id="rId30"/>
    <p:sldId id="820" r:id="rId31"/>
    <p:sldId id="821" r:id="rId32"/>
    <p:sldId id="822" r:id="rId33"/>
    <p:sldId id="829" r:id="rId34"/>
    <p:sldId id="830" r:id="rId35"/>
    <p:sldId id="831" r:id="rId36"/>
    <p:sldId id="832" r:id="rId37"/>
    <p:sldId id="833" r:id="rId38"/>
    <p:sldId id="834" r:id="rId39"/>
    <p:sldId id="853" r:id="rId40"/>
    <p:sldId id="847" r:id="rId41"/>
    <p:sldId id="848" r:id="rId42"/>
    <p:sldId id="663" r:id="rId43"/>
  </p:sldIdLst>
  <p:sldSz cx="12192000" cy="6858000"/>
  <p:notesSz cx="6797675" cy="9926638"/>
  <p:custDataLst>
    <p:tags r:id="rId46"/>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038" userDrawn="1">
          <p15:clr>
            <a:srgbClr val="A4A3A4"/>
          </p15:clr>
        </p15:guide>
        <p15:guide id="6" pos="665" userDrawn="1">
          <p15:clr>
            <a:srgbClr val="A4A3A4"/>
          </p15:clr>
        </p15:guide>
        <p15:guide id="7" pos="3840" userDrawn="1">
          <p15:clr>
            <a:srgbClr val="A4A3A4"/>
          </p15:clr>
        </p15:guide>
        <p15:guide id="8"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BFC8"/>
    <a:srgbClr val="3DBFA1"/>
    <a:srgbClr val="22759E"/>
    <a:srgbClr val="009AC7"/>
    <a:srgbClr val="326273"/>
    <a:srgbClr val="E39774"/>
    <a:srgbClr val="2E74A8"/>
    <a:srgbClr val="AAD6EC"/>
    <a:srgbClr val="75BDE1"/>
    <a:srgbClr val="288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57939A-9541-D747-B448-73C2846439A2}" v="62" dt="2019-03-14T12:05:50.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guide pos="7038"/>
        <p:guide pos="665"/>
        <p:guide pos="3840"/>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2727D3-760F-4AFA-AB41-0F8C7F555DA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63E71AC9-7071-4947-B727-BB52A5E5FB44}"/>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5AE6233-AEFE-4C62-8BDA-1CA2BFF1654D}" type="datetimeFigureOut">
              <a:rPr lang="fr-FR" smtClean="0"/>
              <a:t>14/03/2019</a:t>
            </a:fld>
            <a:endParaRPr lang="fr-FR"/>
          </a:p>
        </p:txBody>
      </p:sp>
      <p:sp>
        <p:nvSpPr>
          <p:cNvPr id="4" name="Footer Placeholder 3">
            <a:extLst>
              <a:ext uri="{FF2B5EF4-FFF2-40B4-BE49-F238E27FC236}">
                <a16:creationId xmlns:a16="http://schemas.microsoft.com/office/drawing/2014/main" id="{50A23277-BF8A-4296-B741-1517E97660C8}"/>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7644A085-B9F4-4318-A472-460A2177AC3D}"/>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36CCBAC0-4C0E-4690-AD62-777BAE4D428B}" type="slidenum">
              <a:rPr lang="fr-FR" smtClean="0"/>
              <a:t>‹N°›</a:t>
            </a:fld>
            <a:endParaRPr lang="fr-FR"/>
          </a:p>
        </p:txBody>
      </p:sp>
    </p:spTree>
    <p:extLst>
      <p:ext uri="{BB962C8B-B14F-4D97-AF65-F5344CB8AC3E}">
        <p14:creationId xmlns:p14="http://schemas.microsoft.com/office/powerpoint/2010/main" val="514423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C21E819-6C68-4C89-BCFD-0F9F9AB178CB}" type="datetimeFigureOut">
              <a:rPr lang="en-US" smtClean="0"/>
              <a:t>3/14/19</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144A180-D5FB-4B3D-9FB4-BC58F48E134D}" type="slidenum">
              <a:rPr lang="en-US" smtClean="0"/>
              <a:t>‹N°›</a:t>
            </a:fld>
            <a:endParaRPr lang="en-US"/>
          </a:p>
        </p:txBody>
      </p:sp>
    </p:spTree>
    <p:extLst>
      <p:ext uri="{BB962C8B-B14F-4D97-AF65-F5344CB8AC3E}">
        <p14:creationId xmlns:p14="http://schemas.microsoft.com/office/powerpoint/2010/main" val="385091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4A180-D5FB-4B3D-9FB4-BC58F48E134D}" type="slidenum">
              <a:rPr lang="en-US" smtClean="0"/>
              <a:t>1</a:t>
            </a:fld>
            <a:endParaRPr lang="en-US"/>
          </a:p>
        </p:txBody>
      </p:sp>
    </p:spTree>
    <p:extLst>
      <p:ext uri="{BB962C8B-B14F-4D97-AF65-F5344CB8AC3E}">
        <p14:creationId xmlns:p14="http://schemas.microsoft.com/office/powerpoint/2010/main" val="340060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144A180-D5FB-4B3D-9FB4-BC58F48E134D}" type="slidenum">
              <a:rPr lang="en-US" smtClean="0"/>
              <a:t>10</a:t>
            </a:fld>
            <a:endParaRPr lang="en-US"/>
          </a:p>
        </p:txBody>
      </p:sp>
    </p:spTree>
    <p:extLst>
      <p:ext uri="{BB962C8B-B14F-4D97-AF65-F5344CB8AC3E}">
        <p14:creationId xmlns:p14="http://schemas.microsoft.com/office/powerpoint/2010/main" val="244719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1144A180-D5FB-4B3D-9FB4-BC58F48E134D}" type="slidenum">
              <a:rPr lang="en-US" smtClean="0"/>
              <a:t>18</a:t>
            </a:fld>
            <a:endParaRPr lang="en-US"/>
          </a:p>
        </p:txBody>
      </p:sp>
    </p:spTree>
    <p:extLst>
      <p:ext uri="{BB962C8B-B14F-4D97-AF65-F5344CB8AC3E}">
        <p14:creationId xmlns:p14="http://schemas.microsoft.com/office/powerpoint/2010/main" val="157490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1144A180-D5FB-4B3D-9FB4-BC58F48E134D}" type="slidenum">
              <a:rPr lang="en-US" smtClean="0"/>
              <a:t>19</a:t>
            </a:fld>
            <a:endParaRPr lang="en-US"/>
          </a:p>
        </p:txBody>
      </p:sp>
    </p:spTree>
    <p:extLst>
      <p:ext uri="{BB962C8B-B14F-4D97-AF65-F5344CB8AC3E}">
        <p14:creationId xmlns:p14="http://schemas.microsoft.com/office/powerpoint/2010/main" val="1261018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2812211"/>
            <a:ext cx="12192000" cy="4045789"/>
            <a:chOff x="0" y="2812211"/>
            <a:chExt cx="12192000" cy="4045789"/>
          </a:xfrm>
          <a:blipFill dpi="0" rotWithShape="1">
            <a:blip r:embed="rId2" cstate="print">
              <a:extLst>
                <a:ext uri="{28A0092B-C50C-407E-A947-70E740481C1C}">
                  <a14:useLocalDpi xmlns:a14="http://schemas.microsoft.com/office/drawing/2010/main" val="0"/>
                </a:ext>
              </a:extLst>
            </a:blip>
            <a:srcRect/>
            <a:stretch>
              <a:fillRect/>
            </a:stretch>
          </a:blipFill>
        </p:grpSpPr>
        <p:sp>
          <p:nvSpPr>
            <p:cNvPr id="8" name="Rectangle 7"/>
            <p:cNvSpPr/>
            <p:nvPr/>
          </p:nvSpPr>
          <p:spPr>
            <a:xfrm>
              <a:off x="0" y="3536830"/>
              <a:ext cx="12192000" cy="3321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Isosceles Triangle 8"/>
            <p:cNvSpPr/>
            <p:nvPr/>
          </p:nvSpPr>
          <p:spPr>
            <a:xfrm>
              <a:off x="5029199" y="2812211"/>
              <a:ext cx="2234242" cy="7246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 2"/>
          <p:cNvGrpSpPr/>
          <p:nvPr userDrawn="1"/>
        </p:nvGrpSpPr>
        <p:grpSpPr>
          <a:xfrm>
            <a:off x="-132198" y="-79273"/>
            <a:ext cx="3568925" cy="723459"/>
            <a:chOff x="-132198" y="-79273"/>
            <a:chExt cx="3568925" cy="723459"/>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8" y="-79273"/>
              <a:ext cx="3568925" cy="686332"/>
            </a:xfrm>
            <a:prstGeom prst="rect">
              <a:avLst/>
            </a:prstGeom>
          </p:spPr>
        </p:pic>
        <p:sp>
          <p:nvSpPr>
            <p:cNvPr id="14" name="TextBox 13"/>
            <p:cNvSpPr txBox="1"/>
            <p:nvPr/>
          </p:nvSpPr>
          <p:spPr>
            <a:xfrm>
              <a:off x="23621" y="336409"/>
              <a:ext cx="3199722" cy="307777"/>
            </a:xfrm>
            <a:prstGeom prst="rect">
              <a:avLst/>
            </a:prstGeom>
            <a:noFill/>
          </p:spPr>
          <p:txBody>
            <a:bodyPr wrap="none" rtlCol="0">
              <a:spAutoFit/>
            </a:bodyPr>
            <a:lstStyle/>
            <a:p>
              <a:pPr algn="ctr"/>
              <a:r>
                <a:rPr lang="en-US" sz="1400" noProof="0">
                  <a:latin typeface="Lato" panose="020F0502020204030203" pitchFamily="34" charset="0"/>
                </a:rPr>
                <a:t>Where smart ideas transform business</a:t>
              </a:r>
            </a:p>
          </p:txBody>
        </p:sp>
      </p:grpSp>
      <p:sp>
        <p:nvSpPr>
          <p:cNvPr id="17" name="Title 16"/>
          <p:cNvSpPr>
            <a:spLocks noGrp="1"/>
          </p:cNvSpPr>
          <p:nvPr>
            <p:ph type="title" hasCustomPrompt="1"/>
          </p:nvPr>
        </p:nvSpPr>
        <p:spPr>
          <a:xfrm>
            <a:off x="420950" y="2051265"/>
            <a:ext cx="4834631" cy="480416"/>
          </a:xfrm>
          <a:prstGeom prst="rect">
            <a:avLst/>
          </a:prstGeom>
        </p:spPr>
        <p:txBody>
          <a:bodyPr>
            <a:noAutofit/>
          </a:bodyPr>
          <a:lstStyle>
            <a:lvl1pPr>
              <a:defRPr sz="3200"/>
            </a:lvl1pPr>
          </a:lstStyle>
          <a:p>
            <a:r>
              <a:rPr lang="en-US"/>
              <a:t>TITLE</a:t>
            </a:r>
            <a:endParaRPr lang="fr-FR"/>
          </a:p>
        </p:txBody>
      </p:sp>
      <p:sp>
        <p:nvSpPr>
          <p:cNvPr id="19" name="Text Placeholder 18"/>
          <p:cNvSpPr>
            <a:spLocks noGrp="1"/>
          </p:cNvSpPr>
          <p:nvPr>
            <p:ph type="body" sz="quarter" idx="13" hasCustomPrompt="1"/>
          </p:nvPr>
        </p:nvSpPr>
        <p:spPr>
          <a:xfrm>
            <a:off x="420688" y="2671763"/>
            <a:ext cx="3160712" cy="471487"/>
          </a:xfrm>
          <a:prstGeom prst="rect">
            <a:avLst/>
          </a:prstGeom>
        </p:spPr>
        <p:txBody>
          <a:bodyPr>
            <a:normAutofit/>
          </a:bodyPr>
          <a:lstStyle>
            <a:lvl1pPr marL="0" indent="0">
              <a:buNone/>
              <a:defRPr sz="2400"/>
            </a:lvl1pPr>
          </a:lstStyle>
          <a:p>
            <a:pPr lvl="0"/>
            <a:r>
              <a:rPr lang="en-US"/>
              <a:t>Insert date</a:t>
            </a:r>
            <a:endParaRPr lang="fr-FR"/>
          </a:p>
        </p:txBody>
      </p:sp>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val="0"/>
              </a:ext>
            </a:extLst>
          </a:blip>
          <a:srcRect l="13869" t="52387" r="14361" b="9392"/>
          <a:stretch/>
        </p:blipFill>
        <p:spPr>
          <a:xfrm>
            <a:off x="10027132" y="39757"/>
            <a:ext cx="2163144" cy="648000"/>
          </a:xfrm>
          <a:prstGeom prst="rect">
            <a:avLst/>
          </a:prstGeom>
        </p:spPr>
      </p:pic>
    </p:spTree>
    <p:extLst>
      <p:ext uri="{BB962C8B-B14F-4D97-AF65-F5344CB8AC3E}">
        <p14:creationId xmlns:p14="http://schemas.microsoft.com/office/powerpoint/2010/main" val="1582289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sp>
        <p:nvSpPr>
          <p:cNvPr id="31" name="Shape 109"/>
          <p:cNvSpPr/>
          <p:nvPr/>
        </p:nvSpPr>
        <p:spPr>
          <a:xfrm rot="2700000">
            <a:off x="9907171" y="505403"/>
            <a:ext cx="1563087" cy="1625862"/>
          </a:xfrm>
          <a:prstGeom prst="rect">
            <a:avLst/>
          </a:prstGeom>
          <a:noFill/>
          <a:ln w="19050" cap="flat" cmpd="sng">
            <a:solidFill>
              <a:schemeClr val="tx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spTree>
    <p:extLst>
      <p:ext uri="{BB962C8B-B14F-4D97-AF65-F5344CB8AC3E}">
        <p14:creationId xmlns:p14="http://schemas.microsoft.com/office/powerpoint/2010/main" val="1696437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reak section 1">
    <p:spTree>
      <p:nvGrpSpPr>
        <p:cNvPr id="1" name=""/>
        <p:cNvGrpSpPr/>
        <p:nvPr/>
      </p:nvGrpSpPr>
      <p:grpSpPr>
        <a:xfrm>
          <a:off x="0" y="0"/>
          <a:ext cx="0" cy="0"/>
          <a:chOff x="0" y="0"/>
          <a:chExt cx="0" cy="0"/>
        </a:xfrm>
      </p:grpSpPr>
      <p:pic>
        <p:nvPicPr>
          <p:cNvPr id="14" name="Shape 75"/>
          <p:cNvPicPr preferRelativeResize="0"/>
          <p:nvPr userDrawn="1"/>
        </p:nvPicPr>
        <p:blipFill>
          <a:blip r:embed="rId2">
            <a:alphaModFix/>
          </a:blip>
          <a:stretch>
            <a:fillRect/>
          </a:stretch>
        </p:blipFill>
        <p:spPr>
          <a:xfrm>
            <a:off x="130635" y="165853"/>
            <a:ext cx="11930730" cy="6526294"/>
          </a:xfrm>
          <a:prstGeom prst="rect">
            <a:avLst/>
          </a:prstGeom>
          <a:noFill/>
          <a:ln>
            <a:noFill/>
          </a:ln>
        </p:spPr>
      </p:pic>
      <p:sp>
        <p:nvSpPr>
          <p:cNvPr id="2" name="Title 1"/>
          <p:cNvSpPr>
            <a:spLocks noGrp="1"/>
          </p:cNvSpPr>
          <p:nvPr>
            <p:ph type="title" hasCustomPrompt="1"/>
          </p:nvPr>
        </p:nvSpPr>
        <p:spPr>
          <a:xfrm>
            <a:off x="4024913" y="2775096"/>
            <a:ext cx="3698289" cy="1325563"/>
          </a:xfrm>
          <a:prstGeom prst="rect">
            <a:avLst/>
          </a:prstGeom>
        </p:spPr>
        <p:txBody>
          <a:bodyPr>
            <a:normAutofit/>
          </a:bodyPr>
          <a:lstStyle>
            <a:lvl1pPr algn="ctr">
              <a:defRPr sz="2800">
                <a:latin typeface="+mj-lt"/>
              </a:defRPr>
            </a:lvl1pPr>
          </a:lstStyle>
          <a:p>
            <a:r>
              <a:rPr lang="en-US"/>
              <a:t>BREAK SECTION</a:t>
            </a:r>
            <a:endParaRPr lang="fr-FR"/>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a:prstGeom prst="rect">
            <a:avLst/>
          </a:prstGeom>
        </p:spPr>
        <p:txBody>
          <a:bodyPr>
            <a:noAutofit/>
          </a:bodyPr>
          <a:lstStyle>
            <a:lvl1pPr marL="0" indent="0" algn="ctr">
              <a:buNone/>
              <a:defRPr sz="8000">
                <a:solidFill>
                  <a:schemeClr val="accent3"/>
                </a:solidFill>
              </a:defRPr>
            </a:lvl1pPr>
          </a:lstStyle>
          <a:p>
            <a:pPr lvl="0"/>
            <a:r>
              <a:rPr lang="en-US"/>
              <a:t>#</a:t>
            </a:r>
            <a:endParaRPr lang="fr-FR"/>
          </a:p>
        </p:txBody>
      </p:sp>
    </p:spTree>
    <p:extLst>
      <p:ext uri="{BB962C8B-B14F-4D97-AF65-F5344CB8AC3E}">
        <p14:creationId xmlns:p14="http://schemas.microsoft.com/office/powerpoint/2010/main" val="132427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 full wifth text">
    <p:spTree>
      <p:nvGrpSpPr>
        <p:cNvPr id="1" name=""/>
        <p:cNvGrpSpPr/>
        <p:nvPr/>
      </p:nvGrpSpPr>
      <p:grpSpPr>
        <a:xfrm>
          <a:off x="0" y="0"/>
          <a:ext cx="0" cy="0"/>
          <a:chOff x="0" y="0"/>
          <a:chExt cx="0" cy="0"/>
        </a:xfrm>
      </p:grpSpPr>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a:t>Click to edit Master title style</a:t>
            </a:r>
            <a:endParaRPr lang="fr-FR"/>
          </a:p>
        </p:txBody>
      </p:sp>
    </p:spTree>
    <p:extLst>
      <p:ext uri="{BB962C8B-B14F-4D97-AF65-F5344CB8AC3E}">
        <p14:creationId xmlns:p14="http://schemas.microsoft.com/office/powerpoint/2010/main" val="53627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endParaRPr lang="fr-F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fr-FR"/>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grpSp>
        <p:nvGrpSpPr>
          <p:cNvPr id="5" name="Group 4"/>
          <p:cNvGrpSpPr/>
          <p:nvPr userDrawn="1"/>
        </p:nvGrpSpPr>
        <p:grpSpPr>
          <a:xfrm>
            <a:off x="3725398" y="549001"/>
            <a:ext cx="5612883" cy="5759999"/>
            <a:chOff x="3725398" y="514276"/>
            <a:chExt cx="5612883" cy="5759999"/>
          </a:xfrm>
        </p:grpSpPr>
        <p:sp>
          <p:nvSpPr>
            <p:cNvPr id="10" name="Rectangle 9"/>
            <p:cNvSpPr/>
            <p:nvPr/>
          </p:nvSpPr>
          <p:spPr>
            <a:xfrm>
              <a:off x="3725398" y="4834276"/>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725398" y="339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725398" y="1954275"/>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25398" y="51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 Placeholder 7"/>
          <p:cNvSpPr>
            <a:spLocks noGrp="1"/>
          </p:cNvSpPr>
          <p:nvPr userDrawn="1">
            <p:ph type="body" sz="quarter" idx="13" hasCustomPrompt="1"/>
          </p:nvPr>
        </p:nvSpPr>
        <p:spPr>
          <a:xfrm>
            <a:off x="4447713" y="85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1. YOUR TITLE HERE</a:t>
            </a:r>
            <a:endParaRPr lang="fr-FR" b="1">
              <a:latin typeface="Montserrat" panose="02000505000000020004" pitchFamily="2" charset="0"/>
            </a:endParaRPr>
          </a:p>
        </p:txBody>
      </p:sp>
      <p:sp>
        <p:nvSpPr>
          <p:cNvPr id="17" name="Text Placeholder 7"/>
          <p:cNvSpPr>
            <a:spLocks noGrp="1"/>
          </p:cNvSpPr>
          <p:nvPr userDrawn="1">
            <p:ph type="body" sz="quarter" idx="14" hasCustomPrompt="1"/>
          </p:nvPr>
        </p:nvSpPr>
        <p:spPr>
          <a:xfrm>
            <a:off x="4447713" y="229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2. YOUR TITLE HERE</a:t>
            </a:r>
            <a:endParaRPr lang="fr-FR" b="1">
              <a:latin typeface="Montserrat" panose="02000505000000020004" pitchFamily="2" charset="0"/>
            </a:endParaRPr>
          </a:p>
        </p:txBody>
      </p:sp>
      <p:sp>
        <p:nvSpPr>
          <p:cNvPr id="25" name="Text Placeholder 7"/>
          <p:cNvSpPr>
            <a:spLocks noGrp="1"/>
          </p:cNvSpPr>
          <p:nvPr userDrawn="1">
            <p:ph type="body" sz="quarter" idx="15" hasCustomPrompt="1"/>
          </p:nvPr>
        </p:nvSpPr>
        <p:spPr>
          <a:xfrm>
            <a:off x="4481073" y="373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3. YOUR TITLE HERE</a:t>
            </a:r>
            <a:endParaRPr lang="fr-FR" b="1">
              <a:latin typeface="Montserrat" panose="02000505000000020004" pitchFamily="2" charset="0"/>
            </a:endParaRPr>
          </a:p>
        </p:txBody>
      </p:sp>
      <p:sp>
        <p:nvSpPr>
          <p:cNvPr id="27" name="Text Placeholder 7"/>
          <p:cNvSpPr>
            <a:spLocks noGrp="1"/>
          </p:cNvSpPr>
          <p:nvPr userDrawn="1">
            <p:ph type="body" sz="quarter" idx="16" hasCustomPrompt="1"/>
          </p:nvPr>
        </p:nvSpPr>
        <p:spPr>
          <a:xfrm>
            <a:off x="4447713" y="517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4. YOUR TITLE HERE</a:t>
            </a:r>
            <a:endParaRPr lang="fr-FR" b="1">
              <a:latin typeface="Montserrat" panose="02000505000000020004" pitchFamily="2" charset="0"/>
            </a:endParaRPr>
          </a:p>
        </p:txBody>
      </p:sp>
      <p:sp>
        <p:nvSpPr>
          <p:cNvPr id="31" name="Shape 109"/>
          <p:cNvSpPr/>
          <p:nvPr userDrawn="1"/>
        </p:nvSpPr>
        <p:spPr>
          <a:xfrm rot="2700000">
            <a:off x="9907171" y="505403"/>
            <a:ext cx="1563087" cy="1625862"/>
          </a:xfrm>
          <a:prstGeom prst="rect">
            <a:avLst/>
          </a:prstGeom>
          <a:noFill/>
          <a:ln w="19050" cap="flat" cmpd="sng">
            <a:solidFill>
              <a:srgbClr val="04BFC8"/>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userDrawn="1">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Tree>
    <p:extLst>
      <p:ext uri="{BB962C8B-B14F-4D97-AF65-F5344CB8AC3E}">
        <p14:creationId xmlns:p14="http://schemas.microsoft.com/office/powerpoint/2010/main" val="188706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96548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073"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buClr>
                <a:srgbClr val="941E3B"/>
              </a:buClr>
              <a:defRPr>
                <a:solidFill>
                  <a:schemeClr val="tx1"/>
                </a:solidFill>
              </a:defRPr>
            </a:lvl1pPr>
            <a:lvl2pPr>
              <a:buClr>
                <a:srgbClr val="941E3B"/>
              </a:buClr>
              <a:defRPr>
                <a:solidFill>
                  <a:schemeClr val="tx1"/>
                </a:solidFill>
              </a:defRPr>
            </a:lvl2pPr>
            <a:lvl3pPr>
              <a:buClr>
                <a:srgbClr val="941E3B"/>
              </a:buClr>
              <a:defRPr>
                <a:solidFill>
                  <a:schemeClr val="tx1"/>
                </a:solidFill>
              </a:defRPr>
            </a:lvl3pPr>
            <a:lvl4pPr>
              <a:buClr>
                <a:srgbClr val="941E3B"/>
              </a:buClr>
              <a:defRPr>
                <a:solidFill>
                  <a:schemeClr val="tx1"/>
                </a:solidFill>
              </a:defRPr>
            </a:lvl4pPr>
            <a:lvl5pPr>
              <a:buClr>
                <a:srgbClr val="941E3B"/>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167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0"/>
            </p:custDataLst>
            <p:extLst>
              <p:ext uri="{D42A27DB-BD31-4B8C-83A1-F6EECF244321}">
                <p14:modId xmlns:p14="http://schemas.microsoft.com/office/powerpoint/2010/main" val="31322873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11" imgW="270" imgH="270" progId="TCLayout.ActiveDocument.1">
                  <p:embed/>
                </p:oleObj>
              </mc:Choice>
              <mc:Fallback>
                <p:oleObj name="think-cell Slide" r:id="rId11" imgW="270" imgH="270" progId="TCLayout.ActiveDocument.1">
                  <p:embed/>
                  <p:pic>
                    <p:nvPicPr>
                      <p:cNvPr id="7" name="Object 6"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C93BE94C-DE29-46A4-BC69-233BBA10D3C3}"/>
              </a:ext>
            </a:extLst>
          </p:cNvPr>
          <p:cNvSpPr>
            <a:spLocks noGrp="1"/>
          </p:cNvSpPr>
          <p:nvPr>
            <p:ph type="title"/>
          </p:nvPr>
        </p:nvSpPr>
        <p:spPr>
          <a:xfrm>
            <a:off x="227013" y="115889"/>
            <a:ext cx="11737975" cy="104457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fr-FR"/>
          </a:p>
        </p:txBody>
      </p:sp>
      <p:sp>
        <p:nvSpPr>
          <p:cNvPr id="9" name="Text Placeholder 2">
            <a:extLst>
              <a:ext uri="{FF2B5EF4-FFF2-40B4-BE49-F238E27FC236}">
                <a16:creationId xmlns:a16="http://schemas.microsoft.com/office/drawing/2014/main" id="{A782391B-E689-460E-90DE-7482447EE0C9}"/>
              </a:ext>
            </a:extLst>
          </p:cNvPr>
          <p:cNvSpPr>
            <a:spLocks noGrp="1"/>
          </p:cNvSpPr>
          <p:nvPr>
            <p:ph type="body" idx="1"/>
          </p:nvPr>
        </p:nvSpPr>
        <p:spPr>
          <a:xfrm>
            <a:off x="227013" y="1825625"/>
            <a:ext cx="11737975" cy="46790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1" name="Text Placeholder 7">
            <a:extLst>
              <a:ext uri="{FF2B5EF4-FFF2-40B4-BE49-F238E27FC236}">
                <a16:creationId xmlns:a16="http://schemas.microsoft.com/office/drawing/2014/main" id="{EBE6A7C2-9F53-496A-9676-C4AFE9356814}"/>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2019. All rights reserved  </a:t>
            </a:r>
            <a:r>
              <a:rPr lang="en-US">
                <a:solidFill>
                  <a:schemeClr val="accent2"/>
                </a:solidFill>
              </a:rPr>
              <a:t>|</a:t>
            </a:r>
          </a:p>
        </p:txBody>
      </p:sp>
      <p:sp>
        <p:nvSpPr>
          <p:cNvPr id="12" name="Text Placeholder 7">
            <a:extLst>
              <a:ext uri="{FF2B5EF4-FFF2-40B4-BE49-F238E27FC236}">
                <a16:creationId xmlns:a16="http://schemas.microsoft.com/office/drawing/2014/main" id="{0EDC3695-4030-43DF-B585-AA4AA60F0BBA}"/>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Master X-HEC –20190312</a:t>
            </a:r>
          </a:p>
        </p:txBody>
      </p:sp>
      <p:grpSp>
        <p:nvGrpSpPr>
          <p:cNvPr id="13" name="Groupe 1">
            <a:extLst>
              <a:ext uri="{FF2B5EF4-FFF2-40B4-BE49-F238E27FC236}">
                <a16:creationId xmlns:a16="http://schemas.microsoft.com/office/drawing/2014/main" id="{20BF3728-59D3-4CD5-8202-4DB46BEA4C77}"/>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8E1BD454-A789-4ABD-92D1-0F2FE5059B2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B748BEC6-ED6A-4F36-8FA1-72605C55B61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199760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26" r:id="rId3"/>
    <p:sldLayoutId id="2147483700" r:id="rId4"/>
    <p:sldLayoutId id="2147483662" r:id="rId5"/>
    <p:sldLayoutId id="2147483727" r:id="rId6"/>
    <p:sldLayoutId id="214748372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image" Target="../media/image9.emf"/><Relationship Id="rId4" Type="http://schemas.openxmlformats.org/officeDocument/2006/relationships/oleObject" Target="../embeddings/oleObject4.bin"/><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0.png"/><Relationship Id="rId5" Type="http://schemas.openxmlformats.org/officeDocument/2006/relationships/image" Target="../media/image9.e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31.png"/><Relationship Id="rId5" Type="http://schemas.openxmlformats.org/officeDocument/2006/relationships/image" Target="../media/image9.e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2.tiff"/><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1.png"/><Relationship Id="rId5" Type="http://schemas.openxmlformats.org/officeDocument/2006/relationships/image" Target="../media/image9.e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4.tiff"/><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63.png"/><Relationship Id="rId5" Type="http://schemas.openxmlformats.org/officeDocument/2006/relationships/image" Target="../media/image9.e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ray, fish, animal&#10;&#10;Description generated with very high confidence">
            <a:extLst>
              <a:ext uri="{FF2B5EF4-FFF2-40B4-BE49-F238E27FC236}">
                <a16:creationId xmlns:a16="http://schemas.microsoft.com/office/drawing/2014/main" id="{055E1861-1AB0-4E88-A41A-A6FB54DD6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sp>
        <p:nvSpPr>
          <p:cNvPr id="3" name="object 3">
            <a:extLst>
              <a:ext uri="{FF2B5EF4-FFF2-40B4-BE49-F238E27FC236}">
                <a16:creationId xmlns:a16="http://schemas.microsoft.com/office/drawing/2014/main" id="{2EB20E5E-409C-485A-947A-0C8AE3CDA6C8}"/>
              </a:ext>
            </a:extLst>
          </p:cNvPr>
          <p:cNvSpPr txBox="1">
            <a:spLocks/>
          </p:cNvSpPr>
          <p:nvPr/>
        </p:nvSpPr>
        <p:spPr>
          <a:xfrm>
            <a:off x="227013" y="3140968"/>
            <a:ext cx="11688762" cy="903068"/>
          </a:xfrm>
          <a:prstGeom prst="rect">
            <a:avLst/>
          </a:prstGeom>
        </p:spPr>
        <p:txBody>
          <a:bodyPr vert="horz" wrap="square" lIns="0" tIns="16510" rIns="0" bIns="0" rtlCol="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12700" algn="ctr">
              <a:spcBef>
                <a:spcPts val="130"/>
              </a:spcBef>
              <a:spcAft>
                <a:spcPts val="1200"/>
              </a:spcAft>
              <a:tabLst>
                <a:tab pos="1578610" algn="l"/>
                <a:tab pos="4543425" algn="l"/>
              </a:tabLst>
            </a:pPr>
            <a:r>
              <a:rPr lang="en-US" sz="3200" b="1" spc="700">
                <a:solidFill>
                  <a:srgbClr val="FFFFFF"/>
                </a:solidFill>
              </a:rPr>
              <a:t>DATA SCIENCE CONSULTING</a:t>
            </a:r>
            <a:br>
              <a:rPr lang="en-US" sz="3200" b="1" spc="700">
                <a:solidFill>
                  <a:srgbClr val="FFFFFF"/>
                </a:solidFill>
              </a:rPr>
            </a:br>
            <a:r>
              <a:rPr lang="en-US" sz="3200" b="1" spc="700">
                <a:solidFill>
                  <a:srgbClr val="FFFFFF"/>
                </a:solidFill>
              </a:rPr>
              <a:t>Session 8 </a:t>
            </a:r>
            <a:endParaRPr lang="en-US" sz="3200" spc="700">
              <a:solidFill>
                <a:srgbClr val="FFFFFF"/>
              </a:solidFill>
            </a:endParaRPr>
          </a:p>
        </p:txBody>
      </p:sp>
      <p:grpSp>
        <p:nvGrpSpPr>
          <p:cNvPr id="4" name="Group 14">
            <a:extLst>
              <a:ext uri="{FF2B5EF4-FFF2-40B4-BE49-F238E27FC236}">
                <a16:creationId xmlns:a16="http://schemas.microsoft.com/office/drawing/2014/main" id="{E6458F2D-E7A9-4B6E-BD4F-DEA4D5F1E1FF}"/>
              </a:ext>
            </a:extLst>
          </p:cNvPr>
          <p:cNvGrpSpPr>
            <a:grpSpLocks noChangeAspect="1"/>
          </p:cNvGrpSpPr>
          <p:nvPr/>
        </p:nvGrpSpPr>
        <p:grpSpPr>
          <a:xfrm>
            <a:off x="4223932" y="446830"/>
            <a:ext cx="3744136" cy="834745"/>
            <a:chOff x="728663" y="4465638"/>
            <a:chExt cx="5354637" cy="1193801"/>
          </a:xfrm>
        </p:grpSpPr>
        <p:sp>
          <p:nvSpPr>
            <p:cNvPr id="5" name="Freeform 11">
              <a:extLst>
                <a:ext uri="{FF2B5EF4-FFF2-40B4-BE49-F238E27FC236}">
                  <a16:creationId xmlns:a16="http://schemas.microsoft.com/office/drawing/2014/main" id="{4F381868-35F2-48FA-A61A-C8E92AC1B690}"/>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2">
              <a:extLst>
                <a:ext uri="{FF2B5EF4-FFF2-40B4-BE49-F238E27FC236}">
                  <a16:creationId xmlns:a16="http://schemas.microsoft.com/office/drawing/2014/main" id="{022190BC-AEE0-4149-B71B-E42D2AD36A14}"/>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3">
              <a:extLst>
                <a:ext uri="{FF2B5EF4-FFF2-40B4-BE49-F238E27FC236}">
                  <a16:creationId xmlns:a16="http://schemas.microsoft.com/office/drawing/2014/main" id="{C94EE46F-1D21-4B00-AF17-7CDB28467137}"/>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DCC00FD5-C18B-42DD-829D-1F9967B87EC5}"/>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5">
              <a:extLst>
                <a:ext uri="{FF2B5EF4-FFF2-40B4-BE49-F238E27FC236}">
                  <a16:creationId xmlns:a16="http://schemas.microsoft.com/office/drawing/2014/main" id="{10BA6716-C831-45F8-85CE-34F48391E244}"/>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1" name="Text Placeholder 6">
            <a:extLst>
              <a:ext uri="{FF2B5EF4-FFF2-40B4-BE49-F238E27FC236}">
                <a16:creationId xmlns:a16="http://schemas.microsoft.com/office/drawing/2014/main" id="{427390A8-A4D3-47D3-9AA9-051E0367D6CD}"/>
              </a:ext>
            </a:extLst>
          </p:cNvPr>
          <p:cNvSpPr txBox="1">
            <a:spLocks/>
          </p:cNvSpPr>
          <p:nvPr/>
        </p:nvSpPr>
        <p:spPr>
          <a:xfrm>
            <a:off x="318453" y="6305553"/>
            <a:ext cx="3160712" cy="3587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bg1"/>
                </a:solidFill>
              </a:rPr>
              <a:t>March 12</a:t>
            </a:r>
            <a:r>
              <a:rPr lang="en-US" sz="1800" baseline="30000">
                <a:solidFill>
                  <a:schemeClr val="bg1"/>
                </a:solidFill>
              </a:rPr>
              <a:t>th</a:t>
            </a:r>
            <a:r>
              <a:rPr lang="en-US" sz="1800">
                <a:solidFill>
                  <a:schemeClr val="bg1"/>
                </a:solidFill>
              </a:rPr>
              <a:t>, 2019</a:t>
            </a:r>
          </a:p>
        </p:txBody>
      </p:sp>
    </p:spTree>
    <p:extLst>
      <p:ext uri="{BB962C8B-B14F-4D97-AF65-F5344CB8AC3E}">
        <p14:creationId xmlns:p14="http://schemas.microsoft.com/office/powerpoint/2010/main" val="4281479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Hands-on: Hierarchization</a:t>
            </a:r>
            <a:endParaRPr lang="en-US" sz="2800"/>
          </a:p>
        </p:txBody>
      </p:sp>
      <p:sp>
        <p:nvSpPr>
          <p:cNvPr id="12" name="Rectangle 11">
            <a:extLst>
              <a:ext uri="{FF2B5EF4-FFF2-40B4-BE49-F238E27FC236}">
                <a16:creationId xmlns:a16="http://schemas.microsoft.com/office/drawing/2014/main" id="{59A18E84-DB06-48B5-936D-31F871A46575}"/>
              </a:ext>
            </a:extLst>
          </p:cNvPr>
          <p:cNvSpPr/>
          <p:nvPr/>
        </p:nvSpPr>
        <p:spPr>
          <a:xfrm>
            <a:off x="228766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759E"/>
                </a:solidFill>
                <a:effectLst/>
                <a:uLnTx/>
                <a:uFillTx/>
                <a:latin typeface="Lato"/>
                <a:ea typeface="+mn-ea"/>
                <a:cs typeface="+mn-cs"/>
              </a:rPr>
              <a:t>Given the matrix with all comments and topic </a:t>
            </a:r>
            <a:r>
              <a:rPr kumimoji="0" lang="en-US" sz="2400" b="1" i="0" u="none" strike="noStrike" kern="1200" cap="none" spc="0" normalizeH="0" baseline="0" noProof="0" err="1">
                <a:ln>
                  <a:noFill/>
                </a:ln>
                <a:solidFill>
                  <a:srgbClr val="22759E"/>
                </a:solidFill>
                <a:effectLst/>
                <a:uLnTx/>
                <a:uFillTx/>
                <a:latin typeface="Lato"/>
                <a:ea typeface="+mn-ea"/>
                <a:cs typeface="+mn-cs"/>
              </a:rPr>
              <a:t>labelisation</a:t>
            </a:r>
            <a:r>
              <a:rPr kumimoji="0" lang="en-US" sz="2400" b="1" i="0" u="none" strike="noStrike" kern="1200" cap="none" spc="0" normalizeH="0" baseline="0" noProof="0">
                <a:ln>
                  <a:noFill/>
                </a:ln>
                <a:solidFill>
                  <a:srgbClr val="22759E"/>
                </a:solidFill>
                <a:effectLst/>
                <a:uLnTx/>
                <a:uFillTx/>
                <a:latin typeface="Lato"/>
                <a:ea typeface="+mn-ea"/>
                <a:cs typeface="+mn-cs"/>
              </a:rPr>
              <a:t> make a topic hierarchization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40’</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pic>
        <p:nvPicPr>
          <p:cNvPr id="18" name="Picture 17">
            <a:extLst>
              <a:ext uri="{FF2B5EF4-FFF2-40B4-BE49-F238E27FC236}">
                <a16:creationId xmlns:a16="http://schemas.microsoft.com/office/drawing/2014/main" id="{9C1AD4C0-2252-4D0F-90A7-A84A3C83C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272" y="2665038"/>
            <a:ext cx="3373456" cy="3373456"/>
          </a:xfrm>
          <a:prstGeom prst="rect">
            <a:avLst/>
          </a:prstGeom>
        </p:spPr>
      </p:pic>
    </p:spTree>
    <p:extLst>
      <p:ext uri="{BB962C8B-B14F-4D97-AF65-F5344CB8AC3E}">
        <p14:creationId xmlns:p14="http://schemas.microsoft.com/office/powerpoint/2010/main" val="334755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Restitution: Data to business transition</a:t>
            </a:r>
            <a:endParaRPr lang="en-US" sz="4000"/>
          </a:p>
        </p:txBody>
      </p:sp>
      <p:sp>
        <p:nvSpPr>
          <p:cNvPr id="12" name="Rectangle 11">
            <a:extLst>
              <a:ext uri="{FF2B5EF4-FFF2-40B4-BE49-F238E27FC236}">
                <a16:creationId xmlns:a16="http://schemas.microsoft.com/office/drawing/2014/main" id="{59A18E84-DB06-48B5-936D-31F871A46575}"/>
              </a:ext>
            </a:extLst>
          </p:cNvPr>
          <p:cNvSpPr/>
          <p:nvPr/>
        </p:nvSpPr>
        <p:spPr>
          <a:xfrm>
            <a:off x="236855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Given the matrix with all comments and topic </a:t>
            </a:r>
            <a:r>
              <a:rPr lang="en-US" sz="2400" b="1" err="1">
                <a:solidFill>
                  <a:srgbClr val="22759E"/>
                </a:solidFill>
              </a:rPr>
              <a:t>labelisation</a:t>
            </a:r>
            <a:r>
              <a:rPr lang="en-US" sz="2400" b="1">
                <a:solidFill>
                  <a:srgbClr val="22759E"/>
                </a:solidFill>
              </a:rPr>
              <a:t> make a topic hierarchization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FFFFFF">
                      <a:lumMod val="50000"/>
                    </a:srgbClr>
                  </a:solidFill>
                  <a:latin typeface="Calibri" pitchFamily="34" charset="0"/>
                  <a:cs typeface="Calibri" pitchFamily="34" charset="0"/>
                </a:rPr>
                <a:t>10</a:t>
              </a: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pic>
        <p:nvPicPr>
          <p:cNvPr id="9" name="Picture 10">
            <a:extLst>
              <a:ext uri="{FF2B5EF4-FFF2-40B4-BE49-F238E27FC236}">
                <a16:creationId xmlns:a16="http://schemas.microsoft.com/office/drawing/2014/main" id="{001BDC93-DFF0-E743-B873-7F329C1D19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4125" y="2303362"/>
            <a:ext cx="4023753" cy="4023753"/>
          </a:xfrm>
          <a:prstGeom prst="rect">
            <a:avLst/>
          </a:prstGeom>
        </p:spPr>
      </p:pic>
    </p:spTree>
    <p:extLst>
      <p:ext uri="{BB962C8B-B14F-4D97-AF65-F5344CB8AC3E}">
        <p14:creationId xmlns:p14="http://schemas.microsoft.com/office/powerpoint/2010/main" val="418736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7FFBA446-DCAF-E84A-A71A-E760774DBDAE}"/>
              </a:ext>
            </a:extLst>
          </p:cNvPr>
          <p:cNvSpPr txBox="1"/>
          <p:nvPr/>
        </p:nvSpPr>
        <p:spPr>
          <a:xfrm>
            <a:off x="385763" y="803461"/>
            <a:ext cx="2482505" cy="400110"/>
          </a:xfrm>
          <a:prstGeom prst="rect">
            <a:avLst/>
          </a:prstGeom>
          <a:noFill/>
        </p:spPr>
        <p:txBody>
          <a:bodyPr wrap="square" rtlCol="0">
            <a:spAutoFit/>
          </a:bodyPr>
          <a:lstStyle/>
          <a:p>
            <a:r>
              <a:rPr lang="fr-FR" sz="2000" b="1"/>
              <a:t>Descriptive Statistics</a:t>
            </a:r>
          </a:p>
        </p:txBody>
      </p:sp>
      <p:pic>
        <p:nvPicPr>
          <p:cNvPr id="36" name="Image 35">
            <a:extLst>
              <a:ext uri="{FF2B5EF4-FFF2-40B4-BE49-F238E27FC236}">
                <a16:creationId xmlns:a16="http://schemas.microsoft.com/office/drawing/2014/main" id="{9C579AD0-F231-F546-96AB-A603F5A46EA3}"/>
              </a:ext>
            </a:extLst>
          </p:cNvPr>
          <p:cNvPicPr>
            <a:picLocks noChangeAspect="1"/>
          </p:cNvPicPr>
          <p:nvPr/>
        </p:nvPicPr>
        <p:blipFill>
          <a:blip r:embed="rId2"/>
          <a:stretch>
            <a:fillRect/>
          </a:stretch>
        </p:blipFill>
        <p:spPr>
          <a:xfrm>
            <a:off x="1849438" y="2386013"/>
            <a:ext cx="7716521" cy="3100388"/>
          </a:xfrm>
          <a:prstGeom prst="rect">
            <a:avLst/>
          </a:prstGeom>
        </p:spPr>
      </p:pic>
      <p:sp>
        <p:nvSpPr>
          <p:cNvPr id="37" name="ZoneTexte 36">
            <a:extLst>
              <a:ext uri="{FF2B5EF4-FFF2-40B4-BE49-F238E27FC236}">
                <a16:creationId xmlns:a16="http://schemas.microsoft.com/office/drawing/2014/main" id="{0C4FB5A4-D929-FA4A-8576-2A7952ECEBE3}"/>
              </a:ext>
            </a:extLst>
          </p:cNvPr>
          <p:cNvSpPr txBox="1"/>
          <p:nvPr/>
        </p:nvSpPr>
        <p:spPr>
          <a:xfrm>
            <a:off x="385763" y="1371599"/>
            <a:ext cx="7358062" cy="646331"/>
          </a:xfrm>
          <a:prstGeom prst="rect">
            <a:avLst/>
          </a:prstGeom>
          <a:noFill/>
        </p:spPr>
        <p:txBody>
          <a:bodyPr wrap="square" rtlCol="0">
            <a:spAutoFit/>
          </a:bodyPr>
          <a:lstStyle/>
          <a:p>
            <a:r>
              <a:rPr lang="fr-FR"/>
              <a:t>Total Observations : 49282</a:t>
            </a:r>
          </a:p>
          <a:p>
            <a:r>
              <a:rPr lang="fr-FR"/>
              <a:t>Main variables : </a:t>
            </a:r>
            <a:r>
              <a:rPr lang="fr-FR" err="1"/>
              <a:t>Review</a:t>
            </a:r>
            <a:r>
              <a:rPr lang="fr-FR"/>
              <a:t>, </a:t>
            </a:r>
            <a:r>
              <a:rPr lang="fr-FR" err="1"/>
              <a:t>Review_id</a:t>
            </a:r>
            <a:r>
              <a:rPr lang="fr-FR"/>
              <a:t>, Topics, </a:t>
            </a:r>
            <a:r>
              <a:rPr lang="fr-FR" err="1"/>
              <a:t>Topics_sentiment</a:t>
            </a:r>
            <a:endParaRPr lang="fr-FR"/>
          </a:p>
        </p:txBody>
      </p:sp>
    </p:spTree>
    <p:extLst>
      <p:ext uri="{BB962C8B-B14F-4D97-AF65-F5344CB8AC3E}">
        <p14:creationId xmlns:p14="http://schemas.microsoft.com/office/powerpoint/2010/main" val="86185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7FFBA446-DCAF-E84A-A71A-E760774DBDAE}"/>
              </a:ext>
            </a:extLst>
          </p:cNvPr>
          <p:cNvSpPr txBox="1"/>
          <p:nvPr/>
        </p:nvSpPr>
        <p:spPr>
          <a:xfrm>
            <a:off x="632835" y="637953"/>
            <a:ext cx="5847907" cy="400110"/>
          </a:xfrm>
          <a:prstGeom prst="rect">
            <a:avLst/>
          </a:prstGeom>
          <a:noFill/>
        </p:spPr>
        <p:txBody>
          <a:bodyPr wrap="square" rtlCol="0">
            <a:spAutoFit/>
          </a:bodyPr>
          <a:lstStyle/>
          <a:p>
            <a:r>
              <a:rPr lang="fr-FR" sz="2000" b="1"/>
              <a:t>Topics’ </a:t>
            </a:r>
            <a:r>
              <a:rPr lang="fr-FR" sz="2000" b="1" err="1"/>
              <a:t>Presence</a:t>
            </a:r>
            <a:r>
              <a:rPr lang="fr-FR" sz="2000" b="1"/>
              <a:t> and Topics Sentiment Distribution</a:t>
            </a:r>
          </a:p>
        </p:txBody>
      </p:sp>
      <p:pic>
        <p:nvPicPr>
          <p:cNvPr id="3" name="Image 2">
            <a:extLst>
              <a:ext uri="{FF2B5EF4-FFF2-40B4-BE49-F238E27FC236}">
                <a16:creationId xmlns:a16="http://schemas.microsoft.com/office/drawing/2014/main" id="{B42232D3-EDD6-E545-9179-BB3E39FA2C52}"/>
              </a:ext>
            </a:extLst>
          </p:cNvPr>
          <p:cNvPicPr>
            <a:picLocks noChangeAspect="1"/>
          </p:cNvPicPr>
          <p:nvPr/>
        </p:nvPicPr>
        <p:blipFill>
          <a:blip r:embed="rId2"/>
          <a:stretch>
            <a:fillRect/>
          </a:stretch>
        </p:blipFill>
        <p:spPr>
          <a:xfrm>
            <a:off x="479912" y="1471614"/>
            <a:ext cx="5867400" cy="4400550"/>
          </a:xfrm>
          <a:prstGeom prst="rect">
            <a:avLst/>
          </a:prstGeom>
        </p:spPr>
      </p:pic>
      <p:pic>
        <p:nvPicPr>
          <p:cNvPr id="5" name="Image 4">
            <a:extLst>
              <a:ext uri="{FF2B5EF4-FFF2-40B4-BE49-F238E27FC236}">
                <a16:creationId xmlns:a16="http://schemas.microsoft.com/office/drawing/2014/main" id="{A7C5B965-03F4-E342-86B1-3FC9D3FA6EF8}"/>
              </a:ext>
            </a:extLst>
          </p:cNvPr>
          <p:cNvPicPr>
            <a:picLocks noChangeAspect="1"/>
          </p:cNvPicPr>
          <p:nvPr/>
        </p:nvPicPr>
        <p:blipFill>
          <a:blip r:embed="rId3"/>
          <a:stretch>
            <a:fillRect/>
          </a:stretch>
        </p:blipFill>
        <p:spPr>
          <a:xfrm>
            <a:off x="6347312" y="1723804"/>
            <a:ext cx="5531147" cy="4148360"/>
          </a:xfrm>
          <a:prstGeom prst="rect">
            <a:avLst/>
          </a:prstGeom>
        </p:spPr>
      </p:pic>
    </p:spTree>
    <p:extLst>
      <p:ext uri="{BB962C8B-B14F-4D97-AF65-F5344CB8AC3E}">
        <p14:creationId xmlns:p14="http://schemas.microsoft.com/office/powerpoint/2010/main" val="225735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D1F78-B430-124E-A5B7-29D16FCEF4E2}"/>
              </a:ext>
            </a:extLst>
          </p:cNvPr>
          <p:cNvSpPr>
            <a:spLocks noGrp="1"/>
          </p:cNvSpPr>
          <p:nvPr>
            <p:ph type="title"/>
          </p:nvPr>
        </p:nvSpPr>
        <p:spPr>
          <a:xfrm>
            <a:off x="396727" y="335978"/>
            <a:ext cx="11398545" cy="1044574"/>
          </a:xfrm>
        </p:spPr>
        <p:txBody>
          <a:bodyPr/>
          <a:lstStyle/>
          <a:p>
            <a:r>
              <a:rPr lang="fr-FR" err="1"/>
              <a:t>Hierarchisation</a:t>
            </a:r>
            <a:r>
              <a:rPr lang="fr-FR"/>
              <a:t> </a:t>
            </a:r>
            <a:r>
              <a:rPr lang="fr-FR" err="1"/>
              <a:t>results</a:t>
            </a:r>
            <a:endParaRPr lang="fr-FR"/>
          </a:p>
        </p:txBody>
      </p:sp>
      <p:sp>
        <p:nvSpPr>
          <p:cNvPr id="201" name="Rectangle 200">
            <a:extLst>
              <a:ext uri="{FF2B5EF4-FFF2-40B4-BE49-F238E27FC236}">
                <a16:creationId xmlns:a16="http://schemas.microsoft.com/office/drawing/2014/main" id="{3323FEC7-FF00-2247-A174-746D84284EE0}"/>
              </a:ext>
            </a:extLst>
          </p:cNvPr>
          <p:cNvSpPr/>
          <p:nvPr/>
        </p:nvSpPr>
        <p:spPr>
          <a:xfrm>
            <a:off x="798830" y="652715"/>
            <a:ext cx="3050160" cy="590758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ZoneTexte 201">
            <a:extLst>
              <a:ext uri="{FF2B5EF4-FFF2-40B4-BE49-F238E27FC236}">
                <a16:creationId xmlns:a16="http://schemas.microsoft.com/office/drawing/2014/main" id="{1D5A287B-20FB-F34C-BC9C-D6B993B9234A}"/>
              </a:ext>
            </a:extLst>
          </p:cNvPr>
          <p:cNvSpPr txBox="1"/>
          <p:nvPr/>
        </p:nvSpPr>
        <p:spPr>
          <a:xfrm>
            <a:off x="871874" y="893145"/>
            <a:ext cx="758952" cy="307777"/>
          </a:xfrm>
          <a:prstGeom prst="rect">
            <a:avLst/>
          </a:prstGeom>
          <a:noFill/>
          <a:ln>
            <a:noFill/>
          </a:ln>
        </p:spPr>
        <p:txBody>
          <a:bodyPr wrap="square" rtlCol="0">
            <a:spAutoFit/>
          </a:bodyPr>
          <a:lstStyle/>
          <a:p>
            <a:r>
              <a:rPr lang="fr-FR" sz="1400">
                <a:solidFill>
                  <a:prstClr val="black"/>
                </a:solidFill>
                <a:latin typeface="Calibri" panose="020F0502020204030204"/>
              </a:rPr>
              <a:t>Service</a:t>
            </a:r>
          </a:p>
        </p:txBody>
      </p:sp>
      <p:sp>
        <p:nvSpPr>
          <p:cNvPr id="203" name="Accolade ouvrante 202">
            <a:extLst>
              <a:ext uri="{FF2B5EF4-FFF2-40B4-BE49-F238E27FC236}">
                <a16:creationId xmlns:a16="http://schemas.microsoft.com/office/drawing/2014/main" id="{0E71EEBD-CFAB-7546-844E-8BBC8514CD4E}"/>
              </a:ext>
            </a:extLst>
          </p:cNvPr>
          <p:cNvSpPr/>
          <p:nvPr/>
        </p:nvSpPr>
        <p:spPr>
          <a:xfrm>
            <a:off x="1567027" y="674897"/>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4" name="ZoneTexte 203">
            <a:extLst>
              <a:ext uri="{FF2B5EF4-FFF2-40B4-BE49-F238E27FC236}">
                <a16:creationId xmlns:a16="http://schemas.microsoft.com/office/drawing/2014/main" id="{64ACCBD4-AC55-6E44-A6C6-E6159FBEB7EF}"/>
              </a:ext>
            </a:extLst>
          </p:cNvPr>
          <p:cNvSpPr txBox="1"/>
          <p:nvPr/>
        </p:nvSpPr>
        <p:spPr>
          <a:xfrm>
            <a:off x="1811081" y="670432"/>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3.98</a:t>
            </a:r>
          </a:p>
        </p:txBody>
      </p:sp>
      <p:sp>
        <p:nvSpPr>
          <p:cNvPr id="205" name="ZoneTexte 204">
            <a:extLst>
              <a:ext uri="{FF2B5EF4-FFF2-40B4-BE49-F238E27FC236}">
                <a16:creationId xmlns:a16="http://schemas.microsoft.com/office/drawing/2014/main" id="{E72F35C8-3417-D243-AE5F-C9682E8130B0}"/>
              </a:ext>
            </a:extLst>
          </p:cNvPr>
          <p:cNvSpPr txBox="1"/>
          <p:nvPr/>
        </p:nvSpPr>
        <p:spPr>
          <a:xfrm>
            <a:off x="2817629" y="652715"/>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4.35</a:t>
            </a:r>
          </a:p>
        </p:txBody>
      </p:sp>
      <p:sp>
        <p:nvSpPr>
          <p:cNvPr id="206" name="ZoneTexte 205">
            <a:extLst>
              <a:ext uri="{FF2B5EF4-FFF2-40B4-BE49-F238E27FC236}">
                <a16:creationId xmlns:a16="http://schemas.microsoft.com/office/drawing/2014/main" id="{6E969EA0-7DB0-4149-A8CC-CE050E7E35FE}"/>
              </a:ext>
            </a:extLst>
          </p:cNvPr>
          <p:cNvSpPr txBox="1"/>
          <p:nvPr/>
        </p:nvSpPr>
        <p:spPr>
          <a:xfrm>
            <a:off x="1811081" y="1148328"/>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4.16</a:t>
            </a:r>
          </a:p>
        </p:txBody>
      </p:sp>
      <p:sp>
        <p:nvSpPr>
          <p:cNvPr id="207" name="ZoneTexte 206">
            <a:extLst>
              <a:ext uri="{FF2B5EF4-FFF2-40B4-BE49-F238E27FC236}">
                <a16:creationId xmlns:a16="http://schemas.microsoft.com/office/drawing/2014/main" id="{2382C3FA-C55A-BE4D-9ABD-F131D834D200}"/>
              </a:ext>
            </a:extLst>
          </p:cNvPr>
          <p:cNvSpPr txBox="1"/>
          <p:nvPr/>
        </p:nvSpPr>
        <p:spPr>
          <a:xfrm>
            <a:off x="2817629" y="1130611"/>
            <a:ext cx="882502" cy="307777"/>
          </a:xfrm>
          <a:prstGeom prst="rect">
            <a:avLst/>
          </a:prstGeom>
          <a:noFill/>
          <a:ln>
            <a:noFill/>
          </a:ln>
        </p:spPr>
        <p:txBody>
          <a:bodyPr wrap="square" rtlCol="0">
            <a:spAutoFit/>
          </a:bodyPr>
          <a:lstStyle/>
          <a:p>
            <a:r>
              <a:rPr lang="fr-FR" sz="1400" dirty="0">
                <a:solidFill>
                  <a:prstClr val="black"/>
                </a:solidFill>
                <a:latin typeface="Calibri" panose="020F0502020204030204"/>
              </a:rPr>
              <a:t>-1 : 3.34</a:t>
            </a:r>
          </a:p>
        </p:txBody>
      </p:sp>
      <p:sp>
        <p:nvSpPr>
          <p:cNvPr id="208" name="ZoneTexte 207">
            <a:extLst>
              <a:ext uri="{FF2B5EF4-FFF2-40B4-BE49-F238E27FC236}">
                <a16:creationId xmlns:a16="http://schemas.microsoft.com/office/drawing/2014/main" id="{68851D7A-16AE-6243-98F0-CAF646DEF2B3}"/>
              </a:ext>
            </a:extLst>
          </p:cNvPr>
          <p:cNvSpPr txBox="1"/>
          <p:nvPr/>
        </p:nvSpPr>
        <p:spPr>
          <a:xfrm>
            <a:off x="1897913" y="1332715"/>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≈33000</a:t>
            </a:r>
          </a:p>
        </p:txBody>
      </p:sp>
      <p:sp>
        <p:nvSpPr>
          <p:cNvPr id="209" name="ZoneTexte 208">
            <a:extLst>
              <a:ext uri="{FF2B5EF4-FFF2-40B4-BE49-F238E27FC236}">
                <a16:creationId xmlns:a16="http://schemas.microsoft.com/office/drawing/2014/main" id="{6F43D549-D5E7-4341-95A3-5AA288696A3D}"/>
              </a:ext>
            </a:extLst>
          </p:cNvPr>
          <p:cNvSpPr txBox="1"/>
          <p:nvPr/>
        </p:nvSpPr>
        <p:spPr>
          <a:xfrm>
            <a:off x="3071427" y="1302216"/>
            <a:ext cx="628703" cy="253916"/>
          </a:xfrm>
          <a:prstGeom prst="rect">
            <a:avLst/>
          </a:prstGeom>
          <a:noFill/>
          <a:ln>
            <a:noFill/>
          </a:ln>
        </p:spPr>
        <p:txBody>
          <a:bodyPr wrap="square" rtlCol="0">
            <a:spAutoFit/>
          </a:bodyPr>
          <a:lstStyle/>
          <a:p>
            <a:r>
              <a:rPr lang="fr-FR" sz="1050" dirty="0">
                <a:solidFill>
                  <a:srgbClr val="FF0000"/>
                </a:solidFill>
                <a:latin typeface="Calibri" panose="020F0502020204030204"/>
              </a:rPr>
              <a:t>≈ 3700</a:t>
            </a:r>
          </a:p>
        </p:txBody>
      </p:sp>
      <p:sp>
        <p:nvSpPr>
          <p:cNvPr id="210" name="ZoneTexte 209">
            <a:extLst>
              <a:ext uri="{FF2B5EF4-FFF2-40B4-BE49-F238E27FC236}">
                <a16:creationId xmlns:a16="http://schemas.microsoft.com/office/drawing/2014/main" id="{F9529A23-547D-A941-861E-9822712733D1}"/>
              </a:ext>
            </a:extLst>
          </p:cNvPr>
          <p:cNvSpPr txBox="1"/>
          <p:nvPr/>
        </p:nvSpPr>
        <p:spPr>
          <a:xfrm>
            <a:off x="1883353" y="889364"/>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≈37000</a:t>
            </a:r>
          </a:p>
        </p:txBody>
      </p:sp>
      <p:sp>
        <p:nvSpPr>
          <p:cNvPr id="211" name="ZoneTexte 210">
            <a:extLst>
              <a:ext uri="{FF2B5EF4-FFF2-40B4-BE49-F238E27FC236}">
                <a16:creationId xmlns:a16="http://schemas.microsoft.com/office/drawing/2014/main" id="{63908597-42E0-CB47-93AA-6B2D15331FA0}"/>
              </a:ext>
            </a:extLst>
          </p:cNvPr>
          <p:cNvSpPr txBox="1"/>
          <p:nvPr/>
        </p:nvSpPr>
        <p:spPr>
          <a:xfrm>
            <a:off x="2946110" y="882937"/>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12000</a:t>
            </a:r>
          </a:p>
        </p:txBody>
      </p:sp>
      <p:sp>
        <p:nvSpPr>
          <p:cNvPr id="212" name="ZoneTexte 211">
            <a:extLst>
              <a:ext uri="{FF2B5EF4-FFF2-40B4-BE49-F238E27FC236}">
                <a16:creationId xmlns:a16="http://schemas.microsoft.com/office/drawing/2014/main" id="{B0EEA073-5CF1-1B4D-9EAE-E5DDACC85866}"/>
              </a:ext>
            </a:extLst>
          </p:cNvPr>
          <p:cNvSpPr txBox="1"/>
          <p:nvPr/>
        </p:nvSpPr>
        <p:spPr>
          <a:xfrm>
            <a:off x="871873" y="1916689"/>
            <a:ext cx="758952" cy="307777"/>
          </a:xfrm>
          <a:prstGeom prst="rect">
            <a:avLst/>
          </a:prstGeom>
          <a:noFill/>
          <a:ln>
            <a:noFill/>
          </a:ln>
        </p:spPr>
        <p:txBody>
          <a:bodyPr wrap="square" rtlCol="0">
            <a:spAutoFit/>
          </a:bodyPr>
          <a:lstStyle/>
          <a:p>
            <a:r>
              <a:rPr lang="fr-FR" sz="1400" err="1">
                <a:solidFill>
                  <a:prstClr val="black"/>
                </a:solidFill>
                <a:latin typeface="Calibri" panose="020F0502020204030204"/>
              </a:rPr>
              <a:t>Cost</a:t>
            </a:r>
            <a:endParaRPr lang="fr-FR" sz="1400">
              <a:solidFill>
                <a:prstClr val="black"/>
              </a:solidFill>
              <a:latin typeface="Calibri" panose="020F0502020204030204"/>
            </a:endParaRPr>
          </a:p>
        </p:txBody>
      </p:sp>
      <p:sp>
        <p:nvSpPr>
          <p:cNvPr id="213" name="Accolade ouvrante 212">
            <a:extLst>
              <a:ext uri="{FF2B5EF4-FFF2-40B4-BE49-F238E27FC236}">
                <a16:creationId xmlns:a16="http://schemas.microsoft.com/office/drawing/2014/main" id="{E5C6BDAC-6A1F-8D4C-8A6A-4C7813041AB1}"/>
              </a:ext>
            </a:extLst>
          </p:cNvPr>
          <p:cNvSpPr/>
          <p:nvPr/>
        </p:nvSpPr>
        <p:spPr>
          <a:xfrm>
            <a:off x="1567026" y="1698441"/>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4" name="ZoneTexte 213">
            <a:extLst>
              <a:ext uri="{FF2B5EF4-FFF2-40B4-BE49-F238E27FC236}">
                <a16:creationId xmlns:a16="http://schemas.microsoft.com/office/drawing/2014/main" id="{3199B295-A663-034A-BDA2-7661379B8D7E}"/>
              </a:ext>
            </a:extLst>
          </p:cNvPr>
          <p:cNvSpPr txBox="1"/>
          <p:nvPr/>
        </p:nvSpPr>
        <p:spPr>
          <a:xfrm>
            <a:off x="1811080" y="1693976"/>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3.83</a:t>
            </a:r>
          </a:p>
        </p:txBody>
      </p:sp>
      <p:sp>
        <p:nvSpPr>
          <p:cNvPr id="215" name="ZoneTexte 214">
            <a:extLst>
              <a:ext uri="{FF2B5EF4-FFF2-40B4-BE49-F238E27FC236}">
                <a16:creationId xmlns:a16="http://schemas.microsoft.com/office/drawing/2014/main" id="{BD8D95B1-167C-774A-9A72-D55A29C3149C}"/>
              </a:ext>
            </a:extLst>
          </p:cNvPr>
          <p:cNvSpPr txBox="1"/>
          <p:nvPr/>
        </p:nvSpPr>
        <p:spPr>
          <a:xfrm>
            <a:off x="2817628" y="1676259"/>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4.34</a:t>
            </a:r>
          </a:p>
        </p:txBody>
      </p:sp>
      <p:sp>
        <p:nvSpPr>
          <p:cNvPr id="216" name="ZoneTexte 215">
            <a:extLst>
              <a:ext uri="{FF2B5EF4-FFF2-40B4-BE49-F238E27FC236}">
                <a16:creationId xmlns:a16="http://schemas.microsoft.com/office/drawing/2014/main" id="{933A48BD-07B7-A94F-87E9-44B3037DD46E}"/>
              </a:ext>
            </a:extLst>
          </p:cNvPr>
          <p:cNvSpPr txBox="1"/>
          <p:nvPr/>
        </p:nvSpPr>
        <p:spPr>
          <a:xfrm>
            <a:off x="1811080" y="2171872"/>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4.7</a:t>
            </a:r>
          </a:p>
        </p:txBody>
      </p:sp>
      <p:sp>
        <p:nvSpPr>
          <p:cNvPr id="217" name="ZoneTexte 216">
            <a:extLst>
              <a:ext uri="{FF2B5EF4-FFF2-40B4-BE49-F238E27FC236}">
                <a16:creationId xmlns:a16="http://schemas.microsoft.com/office/drawing/2014/main" id="{E5159066-6181-E84F-A31E-8F9CFA4F5B9C}"/>
              </a:ext>
            </a:extLst>
          </p:cNvPr>
          <p:cNvSpPr txBox="1"/>
          <p:nvPr/>
        </p:nvSpPr>
        <p:spPr>
          <a:xfrm>
            <a:off x="2817628" y="2154155"/>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-1 : 3.82</a:t>
            </a:r>
          </a:p>
        </p:txBody>
      </p:sp>
      <p:sp>
        <p:nvSpPr>
          <p:cNvPr id="218" name="ZoneTexte 217">
            <a:extLst>
              <a:ext uri="{FF2B5EF4-FFF2-40B4-BE49-F238E27FC236}">
                <a16:creationId xmlns:a16="http://schemas.microsoft.com/office/drawing/2014/main" id="{C5D206DD-84F1-CF4C-8401-F0E6510B4156}"/>
              </a:ext>
            </a:extLst>
          </p:cNvPr>
          <p:cNvSpPr txBox="1"/>
          <p:nvPr/>
        </p:nvSpPr>
        <p:spPr>
          <a:xfrm>
            <a:off x="1897912" y="2356259"/>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≈95</a:t>
            </a:r>
          </a:p>
        </p:txBody>
      </p:sp>
      <p:sp>
        <p:nvSpPr>
          <p:cNvPr id="219" name="ZoneTexte 218">
            <a:extLst>
              <a:ext uri="{FF2B5EF4-FFF2-40B4-BE49-F238E27FC236}">
                <a16:creationId xmlns:a16="http://schemas.microsoft.com/office/drawing/2014/main" id="{7C3846E4-087C-664E-98A6-34C2A449605C}"/>
              </a:ext>
            </a:extLst>
          </p:cNvPr>
          <p:cNvSpPr txBox="1"/>
          <p:nvPr/>
        </p:nvSpPr>
        <p:spPr>
          <a:xfrm>
            <a:off x="3071426" y="2325760"/>
            <a:ext cx="628703" cy="253916"/>
          </a:xfrm>
          <a:prstGeom prst="rect">
            <a:avLst/>
          </a:prstGeom>
          <a:noFill/>
          <a:ln>
            <a:noFill/>
          </a:ln>
        </p:spPr>
        <p:txBody>
          <a:bodyPr wrap="square" rtlCol="0">
            <a:spAutoFit/>
          </a:bodyPr>
          <a:lstStyle/>
          <a:p>
            <a:r>
              <a:rPr lang="fr-FR" sz="1050">
                <a:solidFill>
                  <a:srgbClr val="FF0000"/>
                </a:solidFill>
                <a:latin typeface="Calibri" panose="020F0502020204030204"/>
              </a:rPr>
              <a:t>≈ 26000</a:t>
            </a:r>
          </a:p>
        </p:txBody>
      </p:sp>
      <p:sp>
        <p:nvSpPr>
          <p:cNvPr id="220" name="ZoneTexte 219">
            <a:extLst>
              <a:ext uri="{FF2B5EF4-FFF2-40B4-BE49-F238E27FC236}">
                <a16:creationId xmlns:a16="http://schemas.microsoft.com/office/drawing/2014/main" id="{C6AE7C8F-BBFB-8044-8D20-D62A5DE4E966}"/>
              </a:ext>
            </a:extLst>
          </p:cNvPr>
          <p:cNvSpPr txBox="1"/>
          <p:nvPr/>
        </p:nvSpPr>
        <p:spPr>
          <a:xfrm>
            <a:off x="1883352" y="1912908"/>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≈26000</a:t>
            </a:r>
          </a:p>
        </p:txBody>
      </p:sp>
      <p:sp>
        <p:nvSpPr>
          <p:cNvPr id="221" name="ZoneTexte 220">
            <a:extLst>
              <a:ext uri="{FF2B5EF4-FFF2-40B4-BE49-F238E27FC236}">
                <a16:creationId xmlns:a16="http://schemas.microsoft.com/office/drawing/2014/main" id="{D14B708E-CB36-104B-9390-B51D3D16966A}"/>
              </a:ext>
            </a:extLst>
          </p:cNvPr>
          <p:cNvSpPr txBox="1"/>
          <p:nvPr/>
        </p:nvSpPr>
        <p:spPr>
          <a:xfrm>
            <a:off x="2946109" y="1906481"/>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23000</a:t>
            </a:r>
          </a:p>
        </p:txBody>
      </p:sp>
      <p:sp>
        <p:nvSpPr>
          <p:cNvPr id="222" name="ZoneTexte 221">
            <a:extLst>
              <a:ext uri="{FF2B5EF4-FFF2-40B4-BE49-F238E27FC236}">
                <a16:creationId xmlns:a16="http://schemas.microsoft.com/office/drawing/2014/main" id="{86594959-4814-8242-9511-FE9F3444318B}"/>
              </a:ext>
            </a:extLst>
          </p:cNvPr>
          <p:cNvSpPr txBox="1"/>
          <p:nvPr/>
        </p:nvSpPr>
        <p:spPr>
          <a:xfrm>
            <a:off x="871873" y="2867209"/>
            <a:ext cx="758952" cy="307777"/>
          </a:xfrm>
          <a:prstGeom prst="rect">
            <a:avLst/>
          </a:prstGeom>
          <a:noFill/>
          <a:ln>
            <a:noFill/>
          </a:ln>
        </p:spPr>
        <p:txBody>
          <a:bodyPr wrap="square" rtlCol="0">
            <a:spAutoFit/>
          </a:bodyPr>
          <a:lstStyle/>
          <a:p>
            <a:r>
              <a:rPr lang="fr-FR" sz="1400">
                <a:solidFill>
                  <a:prstClr val="black"/>
                </a:solidFill>
                <a:latin typeface="Calibri" panose="020F0502020204030204"/>
              </a:rPr>
              <a:t>Infra</a:t>
            </a:r>
          </a:p>
        </p:txBody>
      </p:sp>
      <p:sp>
        <p:nvSpPr>
          <p:cNvPr id="223" name="Accolade ouvrante 222">
            <a:extLst>
              <a:ext uri="{FF2B5EF4-FFF2-40B4-BE49-F238E27FC236}">
                <a16:creationId xmlns:a16="http://schemas.microsoft.com/office/drawing/2014/main" id="{104B68C4-99F5-DF42-931C-0815433594C4}"/>
              </a:ext>
            </a:extLst>
          </p:cNvPr>
          <p:cNvSpPr/>
          <p:nvPr/>
        </p:nvSpPr>
        <p:spPr>
          <a:xfrm>
            <a:off x="1567026" y="2648961"/>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4" name="ZoneTexte 223">
            <a:extLst>
              <a:ext uri="{FF2B5EF4-FFF2-40B4-BE49-F238E27FC236}">
                <a16:creationId xmlns:a16="http://schemas.microsoft.com/office/drawing/2014/main" id="{8ED21404-0265-954D-8F12-EFC2E8F9F3DA}"/>
              </a:ext>
            </a:extLst>
          </p:cNvPr>
          <p:cNvSpPr txBox="1"/>
          <p:nvPr/>
        </p:nvSpPr>
        <p:spPr>
          <a:xfrm>
            <a:off x="1811080" y="2644496"/>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4.05</a:t>
            </a:r>
          </a:p>
        </p:txBody>
      </p:sp>
      <p:sp>
        <p:nvSpPr>
          <p:cNvPr id="225" name="ZoneTexte 224">
            <a:extLst>
              <a:ext uri="{FF2B5EF4-FFF2-40B4-BE49-F238E27FC236}">
                <a16:creationId xmlns:a16="http://schemas.microsoft.com/office/drawing/2014/main" id="{21863AF2-C8B8-034F-B1C1-B539B6AEB97C}"/>
              </a:ext>
            </a:extLst>
          </p:cNvPr>
          <p:cNvSpPr txBox="1"/>
          <p:nvPr/>
        </p:nvSpPr>
        <p:spPr>
          <a:xfrm>
            <a:off x="2817628" y="2626779"/>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4.43</a:t>
            </a:r>
          </a:p>
        </p:txBody>
      </p:sp>
      <p:sp>
        <p:nvSpPr>
          <p:cNvPr id="226" name="ZoneTexte 225">
            <a:extLst>
              <a:ext uri="{FF2B5EF4-FFF2-40B4-BE49-F238E27FC236}">
                <a16:creationId xmlns:a16="http://schemas.microsoft.com/office/drawing/2014/main" id="{04AEC67F-895C-9145-9018-60C22F820F80}"/>
              </a:ext>
            </a:extLst>
          </p:cNvPr>
          <p:cNvSpPr txBox="1"/>
          <p:nvPr/>
        </p:nvSpPr>
        <p:spPr>
          <a:xfrm>
            <a:off x="1811080" y="3122392"/>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4.36</a:t>
            </a:r>
          </a:p>
        </p:txBody>
      </p:sp>
      <p:sp>
        <p:nvSpPr>
          <p:cNvPr id="227" name="ZoneTexte 226">
            <a:extLst>
              <a:ext uri="{FF2B5EF4-FFF2-40B4-BE49-F238E27FC236}">
                <a16:creationId xmlns:a16="http://schemas.microsoft.com/office/drawing/2014/main" id="{62CBB356-8BEE-4049-94E0-CC32B49F7E6F}"/>
              </a:ext>
            </a:extLst>
          </p:cNvPr>
          <p:cNvSpPr txBox="1"/>
          <p:nvPr/>
        </p:nvSpPr>
        <p:spPr>
          <a:xfrm>
            <a:off x="2817628" y="3104675"/>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-1 : 2.79</a:t>
            </a:r>
          </a:p>
        </p:txBody>
      </p:sp>
      <p:sp>
        <p:nvSpPr>
          <p:cNvPr id="228" name="ZoneTexte 227">
            <a:extLst>
              <a:ext uri="{FF2B5EF4-FFF2-40B4-BE49-F238E27FC236}">
                <a16:creationId xmlns:a16="http://schemas.microsoft.com/office/drawing/2014/main" id="{228D3657-A788-4A48-B785-F4053F2D5936}"/>
              </a:ext>
            </a:extLst>
          </p:cNvPr>
          <p:cNvSpPr txBox="1"/>
          <p:nvPr/>
        </p:nvSpPr>
        <p:spPr>
          <a:xfrm>
            <a:off x="1897912" y="3306779"/>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≈38000</a:t>
            </a:r>
          </a:p>
        </p:txBody>
      </p:sp>
      <p:sp>
        <p:nvSpPr>
          <p:cNvPr id="229" name="ZoneTexte 228">
            <a:extLst>
              <a:ext uri="{FF2B5EF4-FFF2-40B4-BE49-F238E27FC236}">
                <a16:creationId xmlns:a16="http://schemas.microsoft.com/office/drawing/2014/main" id="{C93A10C4-9947-7D4F-AB08-18C0EBE5214B}"/>
              </a:ext>
            </a:extLst>
          </p:cNvPr>
          <p:cNvSpPr txBox="1"/>
          <p:nvPr/>
        </p:nvSpPr>
        <p:spPr>
          <a:xfrm>
            <a:off x="3071426" y="3276280"/>
            <a:ext cx="628703" cy="253916"/>
          </a:xfrm>
          <a:prstGeom prst="rect">
            <a:avLst/>
          </a:prstGeom>
          <a:noFill/>
          <a:ln>
            <a:noFill/>
          </a:ln>
        </p:spPr>
        <p:txBody>
          <a:bodyPr wrap="square" rtlCol="0">
            <a:spAutoFit/>
          </a:bodyPr>
          <a:lstStyle/>
          <a:p>
            <a:r>
              <a:rPr lang="fr-FR" sz="1050">
                <a:solidFill>
                  <a:srgbClr val="FF0000"/>
                </a:solidFill>
                <a:latin typeface="Calibri" panose="020F0502020204030204"/>
              </a:rPr>
              <a:t>≈ 9000</a:t>
            </a:r>
          </a:p>
        </p:txBody>
      </p:sp>
      <p:sp>
        <p:nvSpPr>
          <p:cNvPr id="230" name="ZoneTexte 229">
            <a:extLst>
              <a:ext uri="{FF2B5EF4-FFF2-40B4-BE49-F238E27FC236}">
                <a16:creationId xmlns:a16="http://schemas.microsoft.com/office/drawing/2014/main" id="{17D52730-EB1E-7444-93FE-A183133C30F9}"/>
              </a:ext>
            </a:extLst>
          </p:cNvPr>
          <p:cNvSpPr txBox="1"/>
          <p:nvPr/>
        </p:nvSpPr>
        <p:spPr>
          <a:xfrm>
            <a:off x="1883352" y="2863428"/>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≈47000</a:t>
            </a:r>
          </a:p>
        </p:txBody>
      </p:sp>
      <p:sp>
        <p:nvSpPr>
          <p:cNvPr id="231" name="ZoneTexte 230">
            <a:extLst>
              <a:ext uri="{FF2B5EF4-FFF2-40B4-BE49-F238E27FC236}">
                <a16:creationId xmlns:a16="http://schemas.microsoft.com/office/drawing/2014/main" id="{A55B9B8A-6D77-4348-A669-CD0C5E7A913D}"/>
              </a:ext>
            </a:extLst>
          </p:cNvPr>
          <p:cNvSpPr txBox="1"/>
          <p:nvPr/>
        </p:nvSpPr>
        <p:spPr>
          <a:xfrm>
            <a:off x="2946109" y="2857001"/>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2000</a:t>
            </a:r>
          </a:p>
        </p:txBody>
      </p:sp>
      <p:sp>
        <p:nvSpPr>
          <p:cNvPr id="232" name="ZoneTexte 231">
            <a:extLst>
              <a:ext uri="{FF2B5EF4-FFF2-40B4-BE49-F238E27FC236}">
                <a16:creationId xmlns:a16="http://schemas.microsoft.com/office/drawing/2014/main" id="{AF2E3538-D2F5-4C43-BD16-171DF326A63B}"/>
              </a:ext>
            </a:extLst>
          </p:cNvPr>
          <p:cNvSpPr txBox="1"/>
          <p:nvPr/>
        </p:nvSpPr>
        <p:spPr>
          <a:xfrm>
            <a:off x="871873" y="3935473"/>
            <a:ext cx="758952" cy="307777"/>
          </a:xfrm>
          <a:prstGeom prst="rect">
            <a:avLst/>
          </a:prstGeom>
          <a:noFill/>
          <a:ln>
            <a:noFill/>
          </a:ln>
        </p:spPr>
        <p:txBody>
          <a:bodyPr wrap="square" rtlCol="0">
            <a:spAutoFit/>
          </a:bodyPr>
          <a:lstStyle/>
          <a:p>
            <a:r>
              <a:rPr lang="fr-FR" sz="1400" err="1">
                <a:solidFill>
                  <a:prstClr val="black"/>
                </a:solidFill>
                <a:latin typeface="Calibri" panose="020F0502020204030204"/>
              </a:rPr>
              <a:t>Family</a:t>
            </a:r>
            <a:endParaRPr lang="fr-FR" sz="1400">
              <a:solidFill>
                <a:prstClr val="black"/>
              </a:solidFill>
              <a:latin typeface="Calibri" panose="020F0502020204030204"/>
            </a:endParaRPr>
          </a:p>
        </p:txBody>
      </p:sp>
      <p:sp>
        <p:nvSpPr>
          <p:cNvPr id="233" name="Accolade ouvrante 232">
            <a:extLst>
              <a:ext uri="{FF2B5EF4-FFF2-40B4-BE49-F238E27FC236}">
                <a16:creationId xmlns:a16="http://schemas.microsoft.com/office/drawing/2014/main" id="{D37E450C-010B-CD46-AEBF-E4478D841ACE}"/>
              </a:ext>
            </a:extLst>
          </p:cNvPr>
          <p:cNvSpPr/>
          <p:nvPr/>
        </p:nvSpPr>
        <p:spPr>
          <a:xfrm>
            <a:off x="1567026" y="3717225"/>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4" name="ZoneTexte 233">
            <a:extLst>
              <a:ext uri="{FF2B5EF4-FFF2-40B4-BE49-F238E27FC236}">
                <a16:creationId xmlns:a16="http://schemas.microsoft.com/office/drawing/2014/main" id="{64F7D30E-DDB4-9246-9604-049C3D67A509}"/>
              </a:ext>
            </a:extLst>
          </p:cNvPr>
          <p:cNvSpPr txBox="1"/>
          <p:nvPr/>
        </p:nvSpPr>
        <p:spPr>
          <a:xfrm>
            <a:off x="1811080" y="3712760"/>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4.28</a:t>
            </a:r>
          </a:p>
        </p:txBody>
      </p:sp>
      <p:sp>
        <p:nvSpPr>
          <p:cNvPr id="235" name="ZoneTexte 234">
            <a:extLst>
              <a:ext uri="{FF2B5EF4-FFF2-40B4-BE49-F238E27FC236}">
                <a16:creationId xmlns:a16="http://schemas.microsoft.com/office/drawing/2014/main" id="{A118A457-C91F-1B43-B56F-483CFF60420D}"/>
              </a:ext>
            </a:extLst>
          </p:cNvPr>
          <p:cNvSpPr txBox="1"/>
          <p:nvPr/>
        </p:nvSpPr>
        <p:spPr>
          <a:xfrm>
            <a:off x="2817628" y="3695043"/>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3.79</a:t>
            </a:r>
          </a:p>
        </p:txBody>
      </p:sp>
      <p:sp>
        <p:nvSpPr>
          <p:cNvPr id="236" name="ZoneTexte 235">
            <a:extLst>
              <a:ext uri="{FF2B5EF4-FFF2-40B4-BE49-F238E27FC236}">
                <a16:creationId xmlns:a16="http://schemas.microsoft.com/office/drawing/2014/main" id="{8EC73D8C-3A73-2F4E-A0CB-F15389A0445E}"/>
              </a:ext>
            </a:extLst>
          </p:cNvPr>
          <p:cNvSpPr txBox="1"/>
          <p:nvPr/>
        </p:nvSpPr>
        <p:spPr>
          <a:xfrm>
            <a:off x="1811080" y="4190656"/>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4.29</a:t>
            </a:r>
          </a:p>
        </p:txBody>
      </p:sp>
      <p:sp>
        <p:nvSpPr>
          <p:cNvPr id="237" name="ZoneTexte 236">
            <a:extLst>
              <a:ext uri="{FF2B5EF4-FFF2-40B4-BE49-F238E27FC236}">
                <a16:creationId xmlns:a16="http://schemas.microsoft.com/office/drawing/2014/main" id="{80EA4053-89A2-3E46-B015-B2B8811CDBF8}"/>
              </a:ext>
            </a:extLst>
          </p:cNvPr>
          <p:cNvSpPr txBox="1"/>
          <p:nvPr/>
        </p:nvSpPr>
        <p:spPr>
          <a:xfrm>
            <a:off x="2817628" y="4172939"/>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-1 : 3.79</a:t>
            </a:r>
          </a:p>
        </p:txBody>
      </p:sp>
      <p:sp>
        <p:nvSpPr>
          <p:cNvPr id="238" name="ZoneTexte 237">
            <a:extLst>
              <a:ext uri="{FF2B5EF4-FFF2-40B4-BE49-F238E27FC236}">
                <a16:creationId xmlns:a16="http://schemas.microsoft.com/office/drawing/2014/main" id="{753F6362-2B03-F547-8FD0-C894AB9C6D5E}"/>
              </a:ext>
            </a:extLst>
          </p:cNvPr>
          <p:cNvSpPr txBox="1"/>
          <p:nvPr/>
        </p:nvSpPr>
        <p:spPr>
          <a:xfrm>
            <a:off x="1897912" y="4375043"/>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≈27000</a:t>
            </a:r>
          </a:p>
        </p:txBody>
      </p:sp>
      <p:sp>
        <p:nvSpPr>
          <p:cNvPr id="239" name="ZoneTexte 238">
            <a:extLst>
              <a:ext uri="{FF2B5EF4-FFF2-40B4-BE49-F238E27FC236}">
                <a16:creationId xmlns:a16="http://schemas.microsoft.com/office/drawing/2014/main" id="{D75B6656-C032-9143-AE4A-FFC246ACADF8}"/>
              </a:ext>
            </a:extLst>
          </p:cNvPr>
          <p:cNvSpPr txBox="1"/>
          <p:nvPr/>
        </p:nvSpPr>
        <p:spPr>
          <a:xfrm>
            <a:off x="3071426" y="4344544"/>
            <a:ext cx="628703" cy="253916"/>
          </a:xfrm>
          <a:prstGeom prst="rect">
            <a:avLst/>
          </a:prstGeom>
          <a:noFill/>
          <a:ln>
            <a:noFill/>
          </a:ln>
        </p:spPr>
        <p:txBody>
          <a:bodyPr wrap="square" rtlCol="0">
            <a:spAutoFit/>
          </a:bodyPr>
          <a:lstStyle/>
          <a:p>
            <a:r>
              <a:rPr lang="fr-FR" sz="1050">
                <a:solidFill>
                  <a:srgbClr val="FF0000"/>
                </a:solidFill>
                <a:latin typeface="Calibri" panose="020F0502020204030204"/>
              </a:rPr>
              <a:t>≈ 79</a:t>
            </a:r>
          </a:p>
        </p:txBody>
      </p:sp>
      <p:sp>
        <p:nvSpPr>
          <p:cNvPr id="240" name="ZoneTexte 239">
            <a:extLst>
              <a:ext uri="{FF2B5EF4-FFF2-40B4-BE49-F238E27FC236}">
                <a16:creationId xmlns:a16="http://schemas.microsoft.com/office/drawing/2014/main" id="{41BB1001-C44B-C040-96C4-31A0D0EDA6C0}"/>
              </a:ext>
            </a:extLst>
          </p:cNvPr>
          <p:cNvSpPr txBox="1"/>
          <p:nvPr/>
        </p:nvSpPr>
        <p:spPr>
          <a:xfrm>
            <a:off x="1883352" y="3931692"/>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≈27000</a:t>
            </a:r>
          </a:p>
        </p:txBody>
      </p:sp>
      <p:sp>
        <p:nvSpPr>
          <p:cNvPr id="241" name="ZoneTexte 240">
            <a:extLst>
              <a:ext uri="{FF2B5EF4-FFF2-40B4-BE49-F238E27FC236}">
                <a16:creationId xmlns:a16="http://schemas.microsoft.com/office/drawing/2014/main" id="{780638CB-D1D3-8246-AD42-CF76E754950A}"/>
              </a:ext>
            </a:extLst>
          </p:cNvPr>
          <p:cNvSpPr txBox="1"/>
          <p:nvPr/>
        </p:nvSpPr>
        <p:spPr>
          <a:xfrm>
            <a:off x="2946109" y="3925265"/>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22000</a:t>
            </a:r>
          </a:p>
        </p:txBody>
      </p:sp>
      <p:sp>
        <p:nvSpPr>
          <p:cNvPr id="242" name="ZoneTexte 241">
            <a:extLst>
              <a:ext uri="{FF2B5EF4-FFF2-40B4-BE49-F238E27FC236}">
                <a16:creationId xmlns:a16="http://schemas.microsoft.com/office/drawing/2014/main" id="{2CA48668-A7C5-5D4E-BB6A-49B0692CAD48}"/>
              </a:ext>
            </a:extLst>
          </p:cNvPr>
          <p:cNvSpPr txBox="1"/>
          <p:nvPr/>
        </p:nvSpPr>
        <p:spPr>
          <a:xfrm>
            <a:off x="871873" y="4914353"/>
            <a:ext cx="758952" cy="307777"/>
          </a:xfrm>
          <a:prstGeom prst="rect">
            <a:avLst/>
          </a:prstGeom>
          <a:noFill/>
          <a:ln>
            <a:noFill/>
          </a:ln>
        </p:spPr>
        <p:txBody>
          <a:bodyPr wrap="square" rtlCol="0">
            <a:spAutoFit/>
          </a:bodyPr>
          <a:lstStyle/>
          <a:p>
            <a:r>
              <a:rPr lang="fr-FR" sz="1400">
                <a:solidFill>
                  <a:prstClr val="black"/>
                </a:solidFill>
                <a:latin typeface="Calibri" panose="020F0502020204030204"/>
              </a:rPr>
              <a:t>Food</a:t>
            </a:r>
          </a:p>
        </p:txBody>
      </p:sp>
      <p:sp>
        <p:nvSpPr>
          <p:cNvPr id="243" name="Accolade ouvrante 242">
            <a:extLst>
              <a:ext uri="{FF2B5EF4-FFF2-40B4-BE49-F238E27FC236}">
                <a16:creationId xmlns:a16="http://schemas.microsoft.com/office/drawing/2014/main" id="{E0041432-E895-1544-A377-11CAC7093F85}"/>
              </a:ext>
            </a:extLst>
          </p:cNvPr>
          <p:cNvSpPr/>
          <p:nvPr/>
        </p:nvSpPr>
        <p:spPr>
          <a:xfrm>
            <a:off x="1567026" y="4696105"/>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4" name="ZoneTexte 243">
            <a:extLst>
              <a:ext uri="{FF2B5EF4-FFF2-40B4-BE49-F238E27FC236}">
                <a16:creationId xmlns:a16="http://schemas.microsoft.com/office/drawing/2014/main" id="{B348D4A0-3670-DB4F-A6DE-89571F4E040D}"/>
              </a:ext>
            </a:extLst>
          </p:cNvPr>
          <p:cNvSpPr txBox="1"/>
          <p:nvPr/>
        </p:nvSpPr>
        <p:spPr>
          <a:xfrm>
            <a:off x="1811080" y="4691640"/>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4.08</a:t>
            </a:r>
          </a:p>
        </p:txBody>
      </p:sp>
      <p:sp>
        <p:nvSpPr>
          <p:cNvPr id="245" name="ZoneTexte 244">
            <a:extLst>
              <a:ext uri="{FF2B5EF4-FFF2-40B4-BE49-F238E27FC236}">
                <a16:creationId xmlns:a16="http://schemas.microsoft.com/office/drawing/2014/main" id="{76ACF5B1-ABDE-BD4B-AC66-49DE04F3447D}"/>
              </a:ext>
            </a:extLst>
          </p:cNvPr>
          <p:cNvSpPr txBox="1"/>
          <p:nvPr/>
        </p:nvSpPr>
        <p:spPr>
          <a:xfrm>
            <a:off x="2817628" y="4673923"/>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4.06</a:t>
            </a:r>
          </a:p>
        </p:txBody>
      </p:sp>
      <p:sp>
        <p:nvSpPr>
          <p:cNvPr id="246" name="ZoneTexte 245">
            <a:extLst>
              <a:ext uri="{FF2B5EF4-FFF2-40B4-BE49-F238E27FC236}">
                <a16:creationId xmlns:a16="http://schemas.microsoft.com/office/drawing/2014/main" id="{4523886A-01C9-3E40-ADCE-7302DFF2ACDF}"/>
              </a:ext>
            </a:extLst>
          </p:cNvPr>
          <p:cNvSpPr txBox="1"/>
          <p:nvPr/>
        </p:nvSpPr>
        <p:spPr>
          <a:xfrm>
            <a:off x="1811080" y="5169536"/>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4.36</a:t>
            </a:r>
          </a:p>
        </p:txBody>
      </p:sp>
      <p:sp>
        <p:nvSpPr>
          <p:cNvPr id="247" name="ZoneTexte 246">
            <a:extLst>
              <a:ext uri="{FF2B5EF4-FFF2-40B4-BE49-F238E27FC236}">
                <a16:creationId xmlns:a16="http://schemas.microsoft.com/office/drawing/2014/main" id="{30956AC1-52C4-F941-B6E2-DE590AE9910E}"/>
              </a:ext>
            </a:extLst>
          </p:cNvPr>
          <p:cNvSpPr txBox="1"/>
          <p:nvPr/>
        </p:nvSpPr>
        <p:spPr>
          <a:xfrm>
            <a:off x="2817628" y="5151819"/>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-1 : 3.15</a:t>
            </a:r>
          </a:p>
        </p:txBody>
      </p:sp>
      <p:sp>
        <p:nvSpPr>
          <p:cNvPr id="248" name="ZoneTexte 247">
            <a:extLst>
              <a:ext uri="{FF2B5EF4-FFF2-40B4-BE49-F238E27FC236}">
                <a16:creationId xmlns:a16="http://schemas.microsoft.com/office/drawing/2014/main" id="{8F85149F-B558-954C-91B6-DE35C751F819}"/>
              </a:ext>
            </a:extLst>
          </p:cNvPr>
          <p:cNvSpPr txBox="1"/>
          <p:nvPr/>
        </p:nvSpPr>
        <p:spPr>
          <a:xfrm>
            <a:off x="1897912" y="5353923"/>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≈10000</a:t>
            </a:r>
          </a:p>
        </p:txBody>
      </p:sp>
      <p:sp>
        <p:nvSpPr>
          <p:cNvPr id="249" name="ZoneTexte 248">
            <a:extLst>
              <a:ext uri="{FF2B5EF4-FFF2-40B4-BE49-F238E27FC236}">
                <a16:creationId xmlns:a16="http://schemas.microsoft.com/office/drawing/2014/main" id="{4C068357-10A4-F649-8539-4F131BB861EF}"/>
              </a:ext>
            </a:extLst>
          </p:cNvPr>
          <p:cNvSpPr txBox="1"/>
          <p:nvPr/>
        </p:nvSpPr>
        <p:spPr>
          <a:xfrm>
            <a:off x="3071426" y="5323424"/>
            <a:ext cx="628703" cy="253916"/>
          </a:xfrm>
          <a:prstGeom prst="rect">
            <a:avLst/>
          </a:prstGeom>
          <a:noFill/>
          <a:ln>
            <a:noFill/>
          </a:ln>
        </p:spPr>
        <p:txBody>
          <a:bodyPr wrap="square" rtlCol="0">
            <a:spAutoFit/>
          </a:bodyPr>
          <a:lstStyle/>
          <a:p>
            <a:r>
              <a:rPr lang="fr-FR" sz="1050">
                <a:solidFill>
                  <a:srgbClr val="FF0000"/>
                </a:solidFill>
                <a:latin typeface="Calibri" panose="020F0502020204030204"/>
              </a:rPr>
              <a:t>≈ 3400</a:t>
            </a:r>
          </a:p>
        </p:txBody>
      </p:sp>
      <p:sp>
        <p:nvSpPr>
          <p:cNvPr id="250" name="ZoneTexte 249">
            <a:extLst>
              <a:ext uri="{FF2B5EF4-FFF2-40B4-BE49-F238E27FC236}">
                <a16:creationId xmlns:a16="http://schemas.microsoft.com/office/drawing/2014/main" id="{49C18159-8FFA-FC4D-B490-644F880705C0}"/>
              </a:ext>
            </a:extLst>
          </p:cNvPr>
          <p:cNvSpPr txBox="1"/>
          <p:nvPr/>
        </p:nvSpPr>
        <p:spPr>
          <a:xfrm>
            <a:off x="1883352" y="4910572"/>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≈13400</a:t>
            </a:r>
          </a:p>
        </p:txBody>
      </p:sp>
      <p:sp>
        <p:nvSpPr>
          <p:cNvPr id="251" name="ZoneTexte 250">
            <a:extLst>
              <a:ext uri="{FF2B5EF4-FFF2-40B4-BE49-F238E27FC236}">
                <a16:creationId xmlns:a16="http://schemas.microsoft.com/office/drawing/2014/main" id="{C44F502E-3902-0D45-B74E-E03EB9BC9FEA}"/>
              </a:ext>
            </a:extLst>
          </p:cNvPr>
          <p:cNvSpPr txBox="1"/>
          <p:nvPr/>
        </p:nvSpPr>
        <p:spPr>
          <a:xfrm>
            <a:off x="2946109" y="4904145"/>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35600</a:t>
            </a:r>
          </a:p>
        </p:txBody>
      </p:sp>
      <p:sp>
        <p:nvSpPr>
          <p:cNvPr id="252" name="ZoneTexte 251">
            <a:extLst>
              <a:ext uri="{FF2B5EF4-FFF2-40B4-BE49-F238E27FC236}">
                <a16:creationId xmlns:a16="http://schemas.microsoft.com/office/drawing/2014/main" id="{FBCBDA1B-0629-564C-8B43-564680B2EF4B}"/>
              </a:ext>
            </a:extLst>
          </p:cNvPr>
          <p:cNvSpPr txBox="1"/>
          <p:nvPr/>
        </p:nvSpPr>
        <p:spPr>
          <a:xfrm>
            <a:off x="798830" y="5893233"/>
            <a:ext cx="878071" cy="307777"/>
          </a:xfrm>
          <a:prstGeom prst="rect">
            <a:avLst/>
          </a:prstGeom>
          <a:noFill/>
          <a:ln>
            <a:noFill/>
          </a:ln>
        </p:spPr>
        <p:txBody>
          <a:bodyPr wrap="square" rtlCol="0">
            <a:spAutoFit/>
          </a:bodyPr>
          <a:lstStyle/>
          <a:p>
            <a:r>
              <a:rPr lang="fr-FR" sz="1400" err="1">
                <a:solidFill>
                  <a:prstClr val="black"/>
                </a:solidFill>
                <a:latin typeface="Calibri" panose="020F0502020204030204"/>
              </a:rPr>
              <a:t>Activities</a:t>
            </a:r>
            <a:endParaRPr lang="fr-FR" sz="1400">
              <a:solidFill>
                <a:prstClr val="black"/>
              </a:solidFill>
              <a:latin typeface="Calibri" panose="020F0502020204030204"/>
            </a:endParaRPr>
          </a:p>
        </p:txBody>
      </p:sp>
      <p:sp>
        <p:nvSpPr>
          <p:cNvPr id="253" name="Accolade ouvrante 252">
            <a:extLst>
              <a:ext uri="{FF2B5EF4-FFF2-40B4-BE49-F238E27FC236}">
                <a16:creationId xmlns:a16="http://schemas.microsoft.com/office/drawing/2014/main" id="{A74336C5-06D2-034C-9240-F08EECC4BD35}"/>
              </a:ext>
            </a:extLst>
          </p:cNvPr>
          <p:cNvSpPr/>
          <p:nvPr/>
        </p:nvSpPr>
        <p:spPr>
          <a:xfrm>
            <a:off x="1567026" y="5648564"/>
            <a:ext cx="134183" cy="77114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4" name="ZoneTexte 253">
            <a:extLst>
              <a:ext uri="{FF2B5EF4-FFF2-40B4-BE49-F238E27FC236}">
                <a16:creationId xmlns:a16="http://schemas.microsoft.com/office/drawing/2014/main" id="{5F4E811A-8111-5F4A-BE2E-4DB0E227AD1F}"/>
              </a:ext>
            </a:extLst>
          </p:cNvPr>
          <p:cNvSpPr txBox="1"/>
          <p:nvPr/>
        </p:nvSpPr>
        <p:spPr>
          <a:xfrm>
            <a:off x="1811080" y="5644099"/>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YES: 4.25</a:t>
            </a:r>
          </a:p>
        </p:txBody>
      </p:sp>
      <p:sp>
        <p:nvSpPr>
          <p:cNvPr id="255" name="ZoneTexte 254">
            <a:extLst>
              <a:ext uri="{FF2B5EF4-FFF2-40B4-BE49-F238E27FC236}">
                <a16:creationId xmlns:a16="http://schemas.microsoft.com/office/drawing/2014/main" id="{7ECE51D7-7BEE-774B-A327-4595336C0200}"/>
              </a:ext>
            </a:extLst>
          </p:cNvPr>
          <p:cNvSpPr txBox="1"/>
          <p:nvPr/>
        </p:nvSpPr>
        <p:spPr>
          <a:xfrm>
            <a:off x="2817628" y="5626382"/>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NO : 3.38</a:t>
            </a:r>
          </a:p>
        </p:txBody>
      </p:sp>
      <p:sp>
        <p:nvSpPr>
          <p:cNvPr id="256" name="ZoneTexte 255">
            <a:extLst>
              <a:ext uri="{FF2B5EF4-FFF2-40B4-BE49-F238E27FC236}">
                <a16:creationId xmlns:a16="http://schemas.microsoft.com/office/drawing/2014/main" id="{F307EBF6-9EDF-F74B-82F3-58554CF055A4}"/>
              </a:ext>
            </a:extLst>
          </p:cNvPr>
          <p:cNvSpPr txBox="1"/>
          <p:nvPr/>
        </p:nvSpPr>
        <p:spPr>
          <a:xfrm>
            <a:off x="1811080" y="6121995"/>
            <a:ext cx="783264" cy="307777"/>
          </a:xfrm>
          <a:prstGeom prst="rect">
            <a:avLst/>
          </a:prstGeom>
          <a:noFill/>
          <a:ln>
            <a:noFill/>
          </a:ln>
        </p:spPr>
        <p:txBody>
          <a:bodyPr wrap="square" rtlCol="0">
            <a:spAutoFit/>
          </a:bodyPr>
          <a:lstStyle/>
          <a:p>
            <a:r>
              <a:rPr lang="fr-FR" sz="1400">
                <a:solidFill>
                  <a:prstClr val="black"/>
                </a:solidFill>
                <a:latin typeface="Calibri" panose="020F0502020204030204"/>
              </a:rPr>
              <a:t>1: 4.25</a:t>
            </a:r>
          </a:p>
        </p:txBody>
      </p:sp>
      <p:sp>
        <p:nvSpPr>
          <p:cNvPr id="257" name="ZoneTexte 256">
            <a:extLst>
              <a:ext uri="{FF2B5EF4-FFF2-40B4-BE49-F238E27FC236}">
                <a16:creationId xmlns:a16="http://schemas.microsoft.com/office/drawing/2014/main" id="{CF37E35F-0794-2241-A338-6D3846473A9F}"/>
              </a:ext>
            </a:extLst>
          </p:cNvPr>
          <p:cNvSpPr txBox="1"/>
          <p:nvPr/>
        </p:nvSpPr>
        <p:spPr>
          <a:xfrm>
            <a:off x="2817628" y="6104278"/>
            <a:ext cx="882502" cy="307777"/>
          </a:xfrm>
          <a:prstGeom prst="rect">
            <a:avLst/>
          </a:prstGeom>
          <a:noFill/>
          <a:ln>
            <a:noFill/>
          </a:ln>
        </p:spPr>
        <p:txBody>
          <a:bodyPr wrap="square" rtlCol="0">
            <a:spAutoFit/>
          </a:bodyPr>
          <a:lstStyle/>
          <a:p>
            <a:r>
              <a:rPr lang="fr-FR" sz="1400">
                <a:solidFill>
                  <a:prstClr val="black"/>
                </a:solidFill>
                <a:latin typeface="Calibri" panose="020F0502020204030204"/>
              </a:rPr>
              <a:t>-1 : 2.77</a:t>
            </a:r>
          </a:p>
        </p:txBody>
      </p:sp>
      <p:sp>
        <p:nvSpPr>
          <p:cNvPr id="258" name="ZoneTexte 257">
            <a:extLst>
              <a:ext uri="{FF2B5EF4-FFF2-40B4-BE49-F238E27FC236}">
                <a16:creationId xmlns:a16="http://schemas.microsoft.com/office/drawing/2014/main" id="{A5CC12EF-548E-D346-B240-FD2DC6D7EB5F}"/>
              </a:ext>
            </a:extLst>
          </p:cNvPr>
          <p:cNvSpPr txBox="1"/>
          <p:nvPr/>
        </p:nvSpPr>
        <p:spPr>
          <a:xfrm>
            <a:off x="1897912" y="6306382"/>
            <a:ext cx="675166" cy="253916"/>
          </a:xfrm>
          <a:prstGeom prst="rect">
            <a:avLst/>
          </a:prstGeom>
          <a:noFill/>
          <a:ln>
            <a:noFill/>
          </a:ln>
        </p:spPr>
        <p:txBody>
          <a:bodyPr wrap="square" rtlCol="0">
            <a:spAutoFit/>
          </a:bodyPr>
          <a:lstStyle/>
          <a:p>
            <a:r>
              <a:rPr lang="fr-FR" sz="1050">
                <a:solidFill>
                  <a:srgbClr val="FF0000"/>
                </a:solidFill>
                <a:latin typeface="Calibri" panose="020F0502020204030204"/>
              </a:rPr>
              <a:t>≈38000</a:t>
            </a:r>
          </a:p>
        </p:txBody>
      </p:sp>
      <p:sp>
        <p:nvSpPr>
          <p:cNvPr id="259" name="ZoneTexte 258">
            <a:extLst>
              <a:ext uri="{FF2B5EF4-FFF2-40B4-BE49-F238E27FC236}">
                <a16:creationId xmlns:a16="http://schemas.microsoft.com/office/drawing/2014/main" id="{13E086F7-0568-5E42-94AC-ED877160D150}"/>
              </a:ext>
            </a:extLst>
          </p:cNvPr>
          <p:cNvSpPr txBox="1"/>
          <p:nvPr/>
        </p:nvSpPr>
        <p:spPr>
          <a:xfrm>
            <a:off x="3071426" y="6275883"/>
            <a:ext cx="628703" cy="253916"/>
          </a:xfrm>
          <a:prstGeom prst="rect">
            <a:avLst/>
          </a:prstGeom>
          <a:noFill/>
          <a:ln>
            <a:noFill/>
          </a:ln>
        </p:spPr>
        <p:txBody>
          <a:bodyPr wrap="square" rtlCol="0">
            <a:spAutoFit/>
          </a:bodyPr>
          <a:lstStyle/>
          <a:p>
            <a:r>
              <a:rPr lang="fr-FR" sz="1050">
                <a:solidFill>
                  <a:srgbClr val="FF0000"/>
                </a:solidFill>
                <a:latin typeface="Calibri" panose="020F0502020204030204"/>
              </a:rPr>
              <a:t>≈ 75</a:t>
            </a:r>
          </a:p>
        </p:txBody>
      </p:sp>
      <p:sp>
        <p:nvSpPr>
          <p:cNvPr id="260" name="ZoneTexte 259">
            <a:extLst>
              <a:ext uri="{FF2B5EF4-FFF2-40B4-BE49-F238E27FC236}">
                <a16:creationId xmlns:a16="http://schemas.microsoft.com/office/drawing/2014/main" id="{EE3CA789-46C4-DA48-BD47-984D7E496FBC}"/>
              </a:ext>
            </a:extLst>
          </p:cNvPr>
          <p:cNvSpPr txBox="1"/>
          <p:nvPr/>
        </p:nvSpPr>
        <p:spPr>
          <a:xfrm>
            <a:off x="1883352" y="5863031"/>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≈39000</a:t>
            </a:r>
          </a:p>
        </p:txBody>
      </p:sp>
      <p:sp>
        <p:nvSpPr>
          <p:cNvPr id="261" name="ZoneTexte 260">
            <a:extLst>
              <a:ext uri="{FF2B5EF4-FFF2-40B4-BE49-F238E27FC236}">
                <a16:creationId xmlns:a16="http://schemas.microsoft.com/office/drawing/2014/main" id="{AA31C3AA-B802-7E4E-AA5D-6D0A89502E70}"/>
              </a:ext>
            </a:extLst>
          </p:cNvPr>
          <p:cNvSpPr txBox="1"/>
          <p:nvPr/>
        </p:nvSpPr>
        <p:spPr>
          <a:xfrm>
            <a:off x="2946109" y="5856604"/>
            <a:ext cx="649856" cy="253916"/>
          </a:xfrm>
          <a:prstGeom prst="rect">
            <a:avLst/>
          </a:prstGeom>
          <a:noFill/>
          <a:ln>
            <a:noFill/>
          </a:ln>
        </p:spPr>
        <p:txBody>
          <a:bodyPr wrap="square" rtlCol="0">
            <a:spAutoFit/>
          </a:bodyPr>
          <a:lstStyle/>
          <a:p>
            <a:r>
              <a:rPr lang="fr-FR" sz="1050">
                <a:solidFill>
                  <a:srgbClr val="FF0000"/>
                </a:solidFill>
                <a:latin typeface="Calibri" panose="020F0502020204030204"/>
              </a:rPr>
              <a:t>≈ 10000</a:t>
            </a:r>
          </a:p>
        </p:txBody>
      </p:sp>
      <p:sp>
        <p:nvSpPr>
          <p:cNvPr id="262" name="ZoneTexte 261">
            <a:extLst>
              <a:ext uri="{FF2B5EF4-FFF2-40B4-BE49-F238E27FC236}">
                <a16:creationId xmlns:a16="http://schemas.microsoft.com/office/drawing/2014/main" id="{5BC13309-612A-3042-805B-180525AF4407}"/>
              </a:ext>
            </a:extLst>
          </p:cNvPr>
          <p:cNvSpPr txBox="1"/>
          <p:nvPr/>
        </p:nvSpPr>
        <p:spPr>
          <a:xfrm>
            <a:off x="798832" y="216114"/>
            <a:ext cx="2381693" cy="338554"/>
          </a:xfrm>
          <a:prstGeom prst="rect">
            <a:avLst/>
          </a:prstGeom>
          <a:noFill/>
          <a:ln>
            <a:noFill/>
          </a:ln>
        </p:spPr>
        <p:txBody>
          <a:bodyPr wrap="square" rtlCol="0">
            <a:spAutoFit/>
          </a:bodyPr>
          <a:lstStyle/>
          <a:p>
            <a:r>
              <a:rPr lang="fr-FR" sz="1600" b="1" err="1">
                <a:solidFill>
                  <a:prstClr val="black"/>
                </a:solidFill>
                <a:latin typeface="Calibri" panose="020F0502020204030204"/>
              </a:rPr>
              <a:t>T-Statistics</a:t>
            </a:r>
            <a:r>
              <a:rPr lang="fr-FR" sz="1600" b="1">
                <a:solidFill>
                  <a:prstClr val="black"/>
                </a:solidFill>
                <a:latin typeface="Calibri" panose="020F0502020204030204"/>
              </a:rPr>
              <a:t> and </a:t>
            </a:r>
            <a:r>
              <a:rPr lang="fr-FR" sz="1600" b="1" err="1">
                <a:solidFill>
                  <a:prstClr val="black"/>
                </a:solidFill>
                <a:latin typeface="Calibri" panose="020F0502020204030204"/>
              </a:rPr>
              <a:t>Counts</a:t>
            </a:r>
            <a:endParaRPr lang="fr-FR" sz="1600" b="1">
              <a:solidFill>
                <a:prstClr val="black"/>
              </a:solidFill>
              <a:latin typeface="Calibri" panose="020F0502020204030204"/>
            </a:endParaRPr>
          </a:p>
        </p:txBody>
      </p:sp>
      <p:sp>
        <p:nvSpPr>
          <p:cNvPr id="263" name="Flèche vers la droite 262">
            <a:extLst>
              <a:ext uri="{FF2B5EF4-FFF2-40B4-BE49-F238E27FC236}">
                <a16:creationId xmlns:a16="http://schemas.microsoft.com/office/drawing/2014/main" id="{9C5B10B8-1874-5546-9FD5-6350AC77FF36}"/>
              </a:ext>
            </a:extLst>
          </p:cNvPr>
          <p:cNvSpPr/>
          <p:nvPr/>
        </p:nvSpPr>
        <p:spPr>
          <a:xfrm>
            <a:off x="4575547" y="2823139"/>
            <a:ext cx="1850066" cy="703694"/>
          </a:xfrm>
          <a:prstGeom prst="rightArrow">
            <a:avLst/>
          </a:prstGeom>
          <a:solidFill>
            <a:srgbClr val="E7E6E6">
              <a:lumMod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45979B70-C1F3-C947-AEBA-7B3F4BF7D64A}"/>
              </a:ext>
            </a:extLst>
          </p:cNvPr>
          <p:cNvSpPr/>
          <p:nvPr/>
        </p:nvSpPr>
        <p:spPr>
          <a:xfrm rot="19634650">
            <a:off x="3454630" y="4584504"/>
            <a:ext cx="1262265" cy="338555"/>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NS: p-value = 0.065</a:t>
            </a:r>
          </a:p>
        </p:txBody>
      </p:sp>
      <p:graphicFrame>
        <p:nvGraphicFramePr>
          <p:cNvPr id="265" name="Tableau 264">
            <a:extLst>
              <a:ext uri="{FF2B5EF4-FFF2-40B4-BE49-F238E27FC236}">
                <a16:creationId xmlns:a16="http://schemas.microsoft.com/office/drawing/2014/main" id="{5A93AFDE-21E9-804E-B609-D1AFE0B3FB8E}"/>
              </a:ext>
            </a:extLst>
          </p:cNvPr>
          <p:cNvGraphicFramePr>
            <a:graphicFrameLocks noGrp="1"/>
          </p:cNvGraphicFramePr>
          <p:nvPr>
            <p:extLst/>
          </p:nvPr>
        </p:nvGraphicFramePr>
        <p:xfrm>
          <a:off x="7372695" y="1676259"/>
          <a:ext cx="2675072" cy="3677660"/>
        </p:xfrm>
        <a:graphic>
          <a:graphicData uri="http://schemas.openxmlformats.org/drawingml/2006/table">
            <a:tbl>
              <a:tblPr firstRow="1" bandRow="1"/>
              <a:tblGrid>
                <a:gridCol w="1092804">
                  <a:extLst>
                    <a:ext uri="{9D8B030D-6E8A-4147-A177-3AD203B41FA5}">
                      <a16:colId xmlns:a16="http://schemas.microsoft.com/office/drawing/2014/main" val="741376285"/>
                    </a:ext>
                  </a:extLst>
                </a:gridCol>
                <a:gridCol w="1582268">
                  <a:extLst>
                    <a:ext uri="{9D8B030D-6E8A-4147-A177-3AD203B41FA5}">
                      <a16:colId xmlns:a16="http://schemas.microsoft.com/office/drawing/2014/main" val="2001731781"/>
                    </a:ext>
                  </a:extLst>
                </a:gridCol>
              </a:tblGrid>
              <a:tr h="3677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a:solidFill>
                            <a:schemeClr val="tx1"/>
                          </a:solidFill>
                        </a:rPr>
                        <a:t>Topics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a:solidFill>
                            <a:schemeClr val="tx1"/>
                          </a:solidFill>
                        </a:rPr>
                        <a:t>% of </a:t>
                      </a:r>
                      <a:r>
                        <a:rPr lang="fr-FR" err="1">
                          <a:solidFill>
                            <a:schemeClr val="tx1"/>
                          </a:solidFill>
                        </a:rPr>
                        <a:t>cited</a:t>
                      </a:r>
                      <a:endParaRPr lang="fr-FR">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709079495"/>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err="1">
                          <a:solidFill>
                            <a:schemeClr val="tx1"/>
                          </a:solidFill>
                        </a:rPr>
                        <a:t>Activities</a:t>
                      </a:r>
                      <a:endParaRPr lang="fr-FR">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80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843574579"/>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err="1">
                          <a:solidFill>
                            <a:schemeClr val="tx1"/>
                          </a:solidFill>
                        </a:rPr>
                        <a:t>Cost</a:t>
                      </a:r>
                      <a:endParaRPr lang="fr-FR">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53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76423139"/>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err="1">
                          <a:solidFill>
                            <a:schemeClr val="tx1"/>
                          </a:solidFill>
                        </a:rPr>
                        <a:t>Family</a:t>
                      </a:r>
                      <a:endParaRPr lang="fr-FR">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52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20530945"/>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461564878"/>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48577978"/>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807095433"/>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73144670"/>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77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99061283"/>
                  </a:ext>
                </a:extLst>
              </a:tr>
              <a:tr h="3677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a:solidFill>
                            <a:schemeClr val="tx1"/>
                          </a:solidFill>
                        </a:rPr>
                        <a:t>≈ 18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91450557"/>
                  </a:ext>
                </a:extLst>
              </a:tr>
            </a:tbl>
          </a:graphicData>
        </a:graphic>
      </p:graphicFrame>
    </p:spTree>
    <p:extLst>
      <p:ext uri="{BB962C8B-B14F-4D97-AF65-F5344CB8AC3E}">
        <p14:creationId xmlns:p14="http://schemas.microsoft.com/office/powerpoint/2010/main" val="2986387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D1F78-B430-124E-A5B7-29D16FCEF4E2}"/>
              </a:ext>
            </a:extLst>
          </p:cNvPr>
          <p:cNvSpPr>
            <a:spLocks noGrp="1"/>
          </p:cNvSpPr>
          <p:nvPr>
            <p:ph type="title"/>
          </p:nvPr>
        </p:nvSpPr>
        <p:spPr>
          <a:xfrm>
            <a:off x="407989" y="249701"/>
            <a:ext cx="11398545" cy="1044574"/>
          </a:xfrm>
        </p:spPr>
        <p:txBody>
          <a:bodyPr/>
          <a:lstStyle/>
          <a:p>
            <a:r>
              <a:rPr lang="fr-FR" err="1"/>
              <a:t>Hierarchisation</a:t>
            </a:r>
            <a:r>
              <a:rPr lang="fr-FR"/>
              <a:t> </a:t>
            </a:r>
            <a:r>
              <a:rPr lang="fr-FR" err="1"/>
              <a:t>results</a:t>
            </a:r>
            <a:endParaRPr lang="fr-FR"/>
          </a:p>
        </p:txBody>
      </p:sp>
      <p:graphicFrame>
        <p:nvGraphicFramePr>
          <p:cNvPr id="69" name="Tableau 68">
            <a:extLst>
              <a:ext uri="{FF2B5EF4-FFF2-40B4-BE49-F238E27FC236}">
                <a16:creationId xmlns:a16="http://schemas.microsoft.com/office/drawing/2014/main" id="{BD3657A4-F053-4242-AD6C-D6BA4BF66AF8}"/>
              </a:ext>
            </a:extLst>
          </p:cNvPr>
          <p:cNvGraphicFramePr>
            <a:graphicFrameLocks noGrp="1"/>
          </p:cNvGraphicFramePr>
          <p:nvPr>
            <p:extLst/>
          </p:nvPr>
        </p:nvGraphicFramePr>
        <p:xfrm>
          <a:off x="2703697" y="1540579"/>
          <a:ext cx="6618352" cy="5195757"/>
        </p:xfrm>
        <a:graphic>
          <a:graphicData uri="http://schemas.openxmlformats.org/drawingml/2006/table">
            <a:tbl>
              <a:tblPr firstRow="1" bandRow="1"/>
              <a:tblGrid>
                <a:gridCol w="1150747">
                  <a:extLst>
                    <a:ext uri="{9D8B030D-6E8A-4147-A177-3AD203B41FA5}">
                      <a16:colId xmlns:a16="http://schemas.microsoft.com/office/drawing/2014/main" val="3509610731"/>
                    </a:ext>
                  </a:extLst>
                </a:gridCol>
                <a:gridCol w="976630">
                  <a:extLst>
                    <a:ext uri="{9D8B030D-6E8A-4147-A177-3AD203B41FA5}">
                      <a16:colId xmlns:a16="http://schemas.microsoft.com/office/drawing/2014/main" val="2557741778"/>
                    </a:ext>
                  </a:extLst>
                </a:gridCol>
                <a:gridCol w="1102360">
                  <a:extLst>
                    <a:ext uri="{9D8B030D-6E8A-4147-A177-3AD203B41FA5}">
                      <a16:colId xmlns:a16="http://schemas.microsoft.com/office/drawing/2014/main" val="1002395601"/>
                    </a:ext>
                  </a:extLst>
                </a:gridCol>
                <a:gridCol w="1252093">
                  <a:extLst>
                    <a:ext uri="{9D8B030D-6E8A-4147-A177-3AD203B41FA5}">
                      <a16:colId xmlns:a16="http://schemas.microsoft.com/office/drawing/2014/main" val="1923076399"/>
                    </a:ext>
                  </a:extLst>
                </a:gridCol>
                <a:gridCol w="1092518">
                  <a:extLst>
                    <a:ext uri="{9D8B030D-6E8A-4147-A177-3AD203B41FA5}">
                      <a16:colId xmlns:a16="http://schemas.microsoft.com/office/drawing/2014/main" val="2796753673"/>
                    </a:ext>
                  </a:extLst>
                </a:gridCol>
                <a:gridCol w="1044004">
                  <a:extLst>
                    <a:ext uri="{9D8B030D-6E8A-4147-A177-3AD203B41FA5}">
                      <a16:colId xmlns:a16="http://schemas.microsoft.com/office/drawing/2014/main" val="1261995247"/>
                    </a:ext>
                  </a:extLst>
                </a:gridCol>
              </a:tblGrid>
              <a:tr h="40738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ELVEDEN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LONGLEAT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SHERWOOD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WHINFELL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WOBURN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85846630"/>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Activities</a:t>
                      </a:r>
                      <a:endParaRPr lang="fr-FR" sz="160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77.8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76.2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84.9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65017792"/>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Cost</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49.2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42354989"/>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Family</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56.2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54.9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57.5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solidFill>
                        </a:rPr>
                        <a:t>59.6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52.6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69971501"/>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19.1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84214888"/>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6.03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6.02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50516759"/>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66.3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67.3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68.4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73.8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981941273"/>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419485082"/>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81.4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73522415"/>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19.8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18.9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16.6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02169363"/>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Avg_Rating</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2095163749"/>
                  </a:ext>
                </a:extLst>
              </a:tr>
            </a:tbl>
          </a:graphicData>
        </a:graphic>
      </p:graphicFrame>
      <p:sp>
        <p:nvSpPr>
          <p:cNvPr id="70" name="ZoneTexte 69">
            <a:extLst>
              <a:ext uri="{FF2B5EF4-FFF2-40B4-BE49-F238E27FC236}">
                <a16:creationId xmlns:a16="http://schemas.microsoft.com/office/drawing/2014/main" id="{F4B54CF8-282F-774C-B53C-9F9C4BD3C130}"/>
              </a:ext>
            </a:extLst>
          </p:cNvPr>
          <p:cNvSpPr txBox="1"/>
          <p:nvPr/>
        </p:nvSpPr>
        <p:spPr>
          <a:xfrm>
            <a:off x="4435623" y="219993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4.26</a:t>
            </a:r>
            <a:endParaRPr lang="fr-FR">
              <a:solidFill>
                <a:srgbClr val="70AD47">
                  <a:lumMod val="75000"/>
                </a:srgbClr>
              </a:solidFill>
              <a:latin typeface="Calibri" panose="020F0502020204030204"/>
            </a:endParaRPr>
          </a:p>
        </p:txBody>
      </p:sp>
      <p:sp>
        <p:nvSpPr>
          <p:cNvPr id="71" name="ZoneTexte 70">
            <a:extLst>
              <a:ext uri="{FF2B5EF4-FFF2-40B4-BE49-F238E27FC236}">
                <a16:creationId xmlns:a16="http://schemas.microsoft.com/office/drawing/2014/main" id="{0E7D3798-2092-7D48-B635-A0DEFD06AD3A}"/>
              </a:ext>
            </a:extLst>
          </p:cNvPr>
          <p:cNvSpPr txBox="1"/>
          <p:nvPr/>
        </p:nvSpPr>
        <p:spPr>
          <a:xfrm>
            <a:off x="5514062" y="218930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4.24</a:t>
            </a:r>
            <a:endParaRPr lang="fr-FR">
              <a:solidFill>
                <a:srgbClr val="70AD47">
                  <a:lumMod val="75000"/>
                </a:srgbClr>
              </a:solidFill>
              <a:latin typeface="Calibri" panose="020F0502020204030204"/>
            </a:endParaRPr>
          </a:p>
        </p:txBody>
      </p:sp>
      <p:sp>
        <p:nvSpPr>
          <p:cNvPr id="72" name="ZoneTexte 71">
            <a:extLst>
              <a:ext uri="{FF2B5EF4-FFF2-40B4-BE49-F238E27FC236}">
                <a16:creationId xmlns:a16="http://schemas.microsoft.com/office/drawing/2014/main" id="{ACDCD906-1F51-B041-A7C5-FB7EB2C1629A}"/>
              </a:ext>
            </a:extLst>
          </p:cNvPr>
          <p:cNvSpPr txBox="1"/>
          <p:nvPr/>
        </p:nvSpPr>
        <p:spPr>
          <a:xfrm>
            <a:off x="6746433" y="218930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73" name="ZoneTexte 72">
            <a:extLst>
              <a:ext uri="{FF2B5EF4-FFF2-40B4-BE49-F238E27FC236}">
                <a16:creationId xmlns:a16="http://schemas.microsoft.com/office/drawing/2014/main" id="{A7B08562-9702-F44C-9E1F-EEE09AA7846F}"/>
              </a:ext>
            </a:extLst>
          </p:cNvPr>
          <p:cNvSpPr txBox="1"/>
          <p:nvPr/>
        </p:nvSpPr>
        <p:spPr>
          <a:xfrm>
            <a:off x="7832463" y="218930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4.38</a:t>
            </a:r>
            <a:endParaRPr lang="fr-FR">
              <a:solidFill>
                <a:srgbClr val="70AD47">
                  <a:lumMod val="75000"/>
                </a:srgbClr>
              </a:solidFill>
              <a:latin typeface="Calibri" panose="020F0502020204030204"/>
            </a:endParaRPr>
          </a:p>
        </p:txBody>
      </p:sp>
      <p:sp>
        <p:nvSpPr>
          <p:cNvPr id="74" name="ZoneTexte 73">
            <a:extLst>
              <a:ext uri="{FF2B5EF4-FFF2-40B4-BE49-F238E27FC236}">
                <a16:creationId xmlns:a16="http://schemas.microsoft.com/office/drawing/2014/main" id="{57872223-3A44-8749-AD72-BF48237AF2E7}"/>
              </a:ext>
            </a:extLst>
          </p:cNvPr>
          <p:cNvSpPr txBox="1"/>
          <p:nvPr/>
        </p:nvSpPr>
        <p:spPr>
          <a:xfrm>
            <a:off x="8864849" y="218930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4.14</a:t>
            </a:r>
            <a:endParaRPr lang="fr-FR">
              <a:solidFill>
                <a:srgbClr val="70AD47">
                  <a:lumMod val="75000"/>
                </a:srgbClr>
              </a:solidFill>
              <a:latin typeface="Calibri" panose="020F0502020204030204"/>
            </a:endParaRPr>
          </a:p>
        </p:txBody>
      </p:sp>
      <p:sp>
        <p:nvSpPr>
          <p:cNvPr id="75" name="ZoneTexte 74">
            <a:extLst>
              <a:ext uri="{FF2B5EF4-FFF2-40B4-BE49-F238E27FC236}">
                <a16:creationId xmlns:a16="http://schemas.microsoft.com/office/drawing/2014/main" id="{11552AA6-C89D-9B4D-8AC7-27D550B6CACC}"/>
              </a:ext>
            </a:extLst>
          </p:cNvPr>
          <p:cNvSpPr txBox="1"/>
          <p:nvPr/>
        </p:nvSpPr>
        <p:spPr>
          <a:xfrm>
            <a:off x="4435623" y="265689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3.82</a:t>
            </a:r>
            <a:endParaRPr lang="fr-FR">
              <a:solidFill>
                <a:srgbClr val="70AD47">
                  <a:lumMod val="75000"/>
                </a:srgbClr>
              </a:solidFill>
              <a:latin typeface="Calibri" panose="020F0502020204030204"/>
            </a:endParaRPr>
          </a:p>
        </p:txBody>
      </p:sp>
      <p:sp>
        <p:nvSpPr>
          <p:cNvPr id="76" name="ZoneTexte 75">
            <a:extLst>
              <a:ext uri="{FF2B5EF4-FFF2-40B4-BE49-F238E27FC236}">
                <a16:creationId xmlns:a16="http://schemas.microsoft.com/office/drawing/2014/main" id="{C1D7E02B-4C86-174C-9040-2368BEA4CE5F}"/>
              </a:ext>
            </a:extLst>
          </p:cNvPr>
          <p:cNvSpPr txBox="1"/>
          <p:nvPr/>
        </p:nvSpPr>
        <p:spPr>
          <a:xfrm>
            <a:off x="5514062" y="264625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3.78</a:t>
            </a:r>
            <a:endParaRPr lang="fr-FR">
              <a:solidFill>
                <a:srgbClr val="70AD47">
                  <a:lumMod val="75000"/>
                </a:srgbClr>
              </a:solidFill>
              <a:latin typeface="Calibri" panose="020F0502020204030204"/>
            </a:endParaRPr>
          </a:p>
        </p:txBody>
      </p:sp>
      <p:sp>
        <p:nvSpPr>
          <p:cNvPr id="77" name="ZoneTexte 76">
            <a:extLst>
              <a:ext uri="{FF2B5EF4-FFF2-40B4-BE49-F238E27FC236}">
                <a16:creationId xmlns:a16="http://schemas.microsoft.com/office/drawing/2014/main" id="{AFFA4CF2-FB5F-5B43-83A8-18451F38FA3E}"/>
              </a:ext>
            </a:extLst>
          </p:cNvPr>
          <p:cNvSpPr txBox="1"/>
          <p:nvPr/>
        </p:nvSpPr>
        <p:spPr>
          <a:xfrm>
            <a:off x="6746433" y="264625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3.84</a:t>
            </a:r>
            <a:endParaRPr lang="fr-FR">
              <a:solidFill>
                <a:srgbClr val="70AD47">
                  <a:lumMod val="75000"/>
                </a:srgbClr>
              </a:solidFill>
              <a:latin typeface="Calibri" panose="020F0502020204030204"/>
            </a:endParaRPr>
          </a:p>
        </p:txBody>
      </p:sp>
      <p:sp>
        <p:nvSpPr>
          <p:cNvPr id="78" name="ZoneTexte 77">
            <a:extLst>
              <a:ext uri="{FF2B5EF4-FFF2-40B4-BE49-F238E27FC236}">
                <a16:creationId xmlns:a16="http://schemas.microsoft.com/office/drawing/2014/main" id="{67BD7302-5194-4942-80DA-BDEB9041EBFD}"/>
              </a:ext>
            </a:extLst>
          </p:cNvPr>
          <p:cNvSpPr txBox="1"/>
          <p:nvPr/>
        </p:nvSpPr>
        <p:spPr>
          <a:xfrm>
            <a:off x="7832463" y="264625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3.97</a:t>
            </a:r>
            <a:endParaRPr lang="fr-FR">
              <a:solidFill>
                <a:srgbClr val="70AD47">
                  <a:lumMod val="75000"/>
                </a:srgbClr>
              </a:solidFill>
              <a:latin typeface="Calibri" panose="020F0502020204030204"/>
            </a:endParaRPr>
          </a:p>
        </p:txBody>
      </p:sp>
      <p:sp>
        <p:nvSpPr>
          <p:cNvPr id="79" name="ZoneTexte 78">
            <a:extLst>
              <a:ext uri="{FF2B5EF4-FFF2-40B4-BE49-F238E27FC236}">
                <a16:creationId xmlns:a16="http://schemas.microsoft.com/office/drawing/2014/main" id="{635B4A00-2A38-E24F-9496-87B7D9F26E76}"/>
              </a:ext>
            </a:extLst>
          </p:cNvPr>
          <p:cNvSpPr txBox="1"/>
          <p:nvPr/>
        </p:nvSpPr>
        <p:spPr>
          <a:xfrm>
            <a:off x="8864849" y="264625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3.76</a:t>
            </a:r>
            <a:endParaRPr lang="fr-FR">
              <a:solidFill>
                <a:srgbClr val="70AD47">
                  <a:lumMod val="75000"/>
                </a:srgbClr>
              </a:solidFill>
              <a:latin typeface="Calibri" panose="020F0502020204030204"/>
            </a:endParaRPr>
          </a:p>
        </p:txBody>
      </p:sp>
      <p:sp>
        <p:nvSpPr>
          <p:cNvPr id="80" name="ZoneTexte 79">
            <a:extLst>
              <a:ext uri="{FF2B5EF4-FFF2-40B4-BE49-F238E27FC236}">
                <a16:creationId xmlns:a16="http://schemas.microsoft.com/office/drawing/2014/main" id="{3D1F3BF9-06D3-6246-8BD6-376E4A9CB2A2}"/>
              </a:ext>
            </a:extLst>
          </p:cNvPr>
          <p:cNvSpPr txBox="1"/>
          <p:nvPr/>
        </p:nvSpPr>
        <p:spPr>
          <a:xfrm>
            <a:off x="4435623" y="311026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81" name="ZoneTexte 80">
            <a:extLst>
              <a:ext uri="{FF2B5EF4-FFF2-40B4-BE49-F238E27FC236}">
                <a16:creationId xmlns:a16="http://schemas.microsoft.com/office/drawing/2014/main" id="{4324C678-CA9E-BE4A-BA68-114C0C4961E5}"/>
              </a:ext>
            </a:extLst>
          </p:cNvPr>
          <p:cNvSpPr txBox="1"/>
          <p:nvPr/>
        </p:nvSpPr>
        <p:spPr>
          <a:xfrm>
            <a:off x="5514062" y="309963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4.27</a:t>
            </a:r>
            <a:endParaRPr lang="fr-FR">
              <a:solidFill>
                <a:srgbClr val="70AD47">
                  <a:lumMod val="75000"/>
                </a:srgbClr>
              </a:solidFill>
              <a:latin typeface="Calibri" panose="020F0502020204030204"/>
            </a:endParaRPr>
          </a:p>
        </p:txBody>
      </p:sp>
      <p:sp>
        <p:nvSpPr>
          <p:cNvPr id="82" name="ZoneTexte 81">
            <a:extLst>
              <a:ext uri="{FF2B5EF4-FFF2-40B4-BE49-F238E27FC236}">
                <a16:creationId xmlns:a16="http://schemas.microsoft.com/office/drawing/2014/main" id="{481D89BC-3FF1-CF4B-B4C8-F81AE2BBAD2F}"/>
              </a:ext>
            </a:extLst>
          </p:cNvPr>
          <p:cNvSpPr txBox="1"/>
          <p:nvPr/>
        </p:nvSpPr>
        <p:spPr>
          <a:xfrm>
            <a:off x="6746433" y="309963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4.31</a:t>
            </a:r>
            <a:endParaRPr lang="fr-FR">
              <a:solidFill>
                <a:srgbClr val="70AD47">
                  <a:lumMod val="75000"/>
                </a:srgbClr>
              </a:solidFill>
              <a:latin typeface="Calibri" panose="020F0502020204030204"/>
            </a:endParaRPr>
          </a:p>
        </p:txBody>
      </p:sp>
      <p:sp>
        <p:nvSpPr>
          <p:cNvPr id="83" name="ZoneTexte 82">
            <a:extLst>
              <a:ext uri="{FF2B5EF4-FFF2-40B4-BE49-F238E27FC236}">
                <a16:creationId xmlns:a16="http://schemas.microsoft.com/office/drawing/2014/main" id="{BFEDCB62-4CEB-6B4C-8E59-2EEB1E778E9D}"/>
              </a:ext>
            </a:extLst>
          </p:cNvPr>
          <p:cNvSpPr txBox="1"/>
          <p:nvPr/>
        </p:nvSpPr>
        <p:spPr>
          <a:xfrm>
            <a:off x="7832463" y="309963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4.40</a:t>
            </a:r>
            <a:endParaRPr lang="fr-FR">
              <a:solidFill>
                <a:srgbClr val="70AD47">
                  <a:lumMod val="75000"/>
                </a:srgbClr>
              </a:solidFill>
              <a:latin typeface="Calibri" panose="020F0502020204030204"/>
            </a:endParaRPr>
          </a:p>
        </p:txBody>
      </p:sp>
      <p:sp>
        <p:nvSpPr>
          <p:cNvPr id="84" name="ZoneTexte 83">
            <a:extLst>
              <a:ext uri="{FF2B5EF4-FFF2-40B4-BE49-F238E27FC236}">
                <a16:creationId xmlns:a16="http://schemas.microsoft.com/office/drawing/2014/main" id="{820A19D6-BCFD-8340-B051-3BD4AB417CC2}"/>
              </a:ext>
            </a:extLst>
          </p:cNvPr>
          <p:cNvSpPr txBox="1"/>
          <p:nvPr/>
        </p:nvSpPr>
        <p:spPr>
          <a:xfrm>
            <a:off x="8864849" y="309963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4.16</a:t>
            </a:r>
            <a:endParaRPr lang="fr-FR">
              <a:solidFill>
                <a:srgbClr val="70AD47">
                  <a:lumMod val="75000"/>
                </a:srgbClr>
              </a:solidFill>
              <a:latin typeface="Calibri" panose="020F0502020204030204"/>
            </a:endParaRPr>
          </a:p>
        </p:txBody>
      </p:sp>
      <p:sp>
        <p:nvSpPr>
          <p:cNvPr id="85" name="ZoneTexte 84">
            <a:extLst>
              <a:ext uri="{FF2B5EF4-FFF2-40B4-BE49-F238E27FC236}">
                <a16:creationId xmlns:a16="http://schemas.microsoft.com/office/drawing/2014/main" id="{8930ADE9-64B8-0749-A457-6F028DC777FF}"/>
              </a:ext>
            </a:extLst>
          </p:cNvPr>
          <p:cNvSpPr txBox="1"/>
          <p:nvPr/>
        </p:nvSpPr>
        <p:spPr>
          <a:xfrm>
            <a:off x="4435623" y="3619518"/>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4.34</a:t>
            </a:r>
            <a:endParaRPr lang="fr-FR">
              <a:solidFill>
                <a:srgbClr val="70AD47">
                  <a:lumMod val="75000"/>
                </a:srgbClr>
              </a:solidFill>
              <a:latin typeface="Calibri" panose="020F0502020204030204"/>
            </a:endParaRPr>
          </a:p>
        </p:txBody>
      </p:sp>
      <p:sp>
        <p:nvSpPr>
          <p:cNvPr id="86" name="ZoneTexte 85">
            <a:extLst>
              <a:ext uri="{FF2B5EF4-FFF2-40B4-BE49-F238E27FC236}">
                <a16:creationId xmlns:a16="http://schemas.microsoft.com/office/drawing/2014/main" id="{D4F90D2E-125F-844F-8646-8BDC02EC8A78}"/>
              </a:ext>
            </a:extLst>
          </p:cNvPr>
          <p:cNvSpPr txBox="1"/>
          <p:nvPr/>
        </p:nvSpPr>
        <p:spPr>
          <a:xfrm>
            <a:off x="5514062" y="360888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4.36</a:t>
            </a:r>
            <a:endParaRPr lang="fr-FR">
              <a:solidFill>
                <a:srgbClr val="70AD47">
                  <a:lumMod val="75000"/>
                </a:srgbClr>
              </a:solidFill>
              <a:latin typeface="Calibri" panose="020F0502020204030204"/>
            </a:endParaRPr>
          </a:p>
        </p:txBody>
      </p:sp>
      <p:sp>
        <p:nvSpPr>
          <p:cNvPr id="87" name="ZoneTexte 86">
            <a:extLst>
              <a:ext uri="{FF2B5EF4-FFF2-40B4-BE49-F238E27FC236}">
                <a16:creationId xmlns:a16="http://schemas.microsoft.com/office/drawing/2014/main" id="{E1E89EC9-012B-B942-92B5-747BED35DEB2}"/>
              </a:ext>
            </a:extLst>
          </p:cNvPr>
          <p:cNvSpPr txBox="1"/>
          <p:nvPr/>
        </p:nvSpPr>
        <p:spPr>
          <a:xfrm>
            <a:off x="6746433" y="360888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4.42</a:t>
            </a:r>
            <a:endParaRPr lang="fr-FR">
              <a:solidFill>
                <a:srgbClr val="70AD47">
                  <a:lumMod val="75000"/>
                </a:srgbClr>
              </a:solidFill>
              <a:latin typeface="Calibri" panose="020F0502020204030204"/>
            </a:endParaRPr>
          </a:p>
        </p:txBody>
      </p:sp>
      <p:sp>
        <p:nvSpPr>
          <p:cNvPr id="88" name="ZoneTexte 87">
            <a:extLst>
              <a:ext uri="{FF2B5EF4-FFF2-40B4-BE49-F238E27FC236}">
                <a16:creationId xmlns:a16="http://schemas.microsoft.com/office/drawing/2014/main" id="{872D8A27-3930-0B4A-B9EA-1C642D599CF9}"/>
              </a:ext>
            </a:extLst>
          </p:cNvPr>
          <p:cNvSpPr txBox="1"/>
          <p:nvPr/>
        </p:nvSpPr>
        <p:spPr>
          <a:xfrm>
            <a:off x="7832463" y="360888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4.45</a:t>
            </a:r>
            <a:endParaRPr lang="fr-FR">
              <a:solidFill>
                <a:srgbClr val="70AD47">
                  <a:lumMod val="75000"/>
                </a:srgbClr>
              </a:solidFill>
              <a:latin typeface="Calibri" panose="020F0502020204030204"/>
            </a:endParaRPr>
          </a:p>
        </p:txBody>
      </p:sp>
      <p:sp>
        <p:nvSpPr>
          <p:cNvPr id="89" name="ZoneTexte 88">
            <a:extLst>
              <a:ext uri="{FF2B5EF4-FFF2-40B4-BE49-F238E27FC236}">
                <a16:creationId xmlns:a16="http://schemas.microsoft.com/office/drawing/2014/main" id="{F4D43C9D-A9EF-7F4D-99A7-889D62C03820}"/>
              </a:ext>
            </a:extLst>
          </p:cNvPr>
          <p:cNvSpPr txBox="1"/>
          <p:nvPr/>
        </p:nvSpPr>
        <p:spPr>
          <a:xfrm>
            <a:off x="8864849" y="360888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4.31</a:t>
            </a:r>
            <a:endParaRPr lang="fr-FR">
              <a:solidFill>
                <a:srgbClr val="70AD47">
                  <a:lumMod val="75000"/>
                </a:srgbClr>
              </a:solidFill>
              <a:latin typeface="Calibri" panose="020F0502020204030204"/>
            </a:endParaRPr>
          </a:p>
        </p:txBody>
      </p:sp>
      <p:sp>
        <p:nvSpPr>
          <p:cNvPr id="90" name="ZoneTexte 89">
            <a:extLst>
              <a:ext uri="{FF2B5EF4-FFF2-40B4-BE49-F238E27FC236}">
                <a16:creationId xmlns:a16="http://schemas.microsoft.com/office/drawing/2014/main" id="{BB60E93C-668D-7743-B728-D4BF71A68A4B}"/>
              </a:ext>
            </a:extLst>
          </p:cNvPr>
          <p:cNvSpPr txBox="1"/>
          <p:nvPr/>
        </p:nvSpPr>
        <p:spPr>
          <a:xfrm>
            <a:off x="4435623" y="412876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3.15</a:t>
            </a:r>
            <a:endParaRPr lang="fr-FR">
              <a:solidFill>
                <a:srgbClr val="70AD47">
                  <a:lumMod val="75000"/>
                </a:srgbClr>
              </a:solidFill>
              <a:latin typeface="Calibri" panose="020F0502020204030204"/>
            </a:endParaRPr>
          </a:p>
        </p:txBody>
      </p:sp>
      <p:sp>
        <p:nvSpPr>
          <p:cNvPr id="91" name="ZoneTexte 90">
            <a:extLst>
              <a:ext uri="{FF2B5EF4-FFF2-40B4-BE49-F238E27FC236}">
                <a16:creationId xmlns:a16="http://schemas.microsoft.com/office/drawing/2014/main" id="{FAFBF179-01C7-E549-A503-9792A12EC95F}"/>
              </a:ext>
            </a:extLst>
          </p:cNvPr>
          <p:cNvSpPr txBox="1"/>
          <p:nvPr/>
        </p:nvSpPr>
        <p:spPr>
          <a:xfrm>
            <a:off x="5514062" y="411813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3.17</a:t>
            </a:r>
            <a:endParaRPr lang="fr-FR">
              <a:solidFill>
                <a:srgbClr val="70AD47">
                  <a:lumMod val="75000"/>
                </a:srgbClr>
              </a:solidFill>
              <a:latin typeface="Calibri" panose="020F0502020204030204"/>
            </a:endParaRPr>
          </a:p>
        </p:txBody>
      </p:sp>
      <p:sp>
        <p:nvSpPr>
          <p:cNvPr id="92" name="ZoneTexte 91">
            <a:extLst>
              <a:ext uri="{FF2B5EF4-FFF2-40B4-BE49-F238E27FC236}">
                <a16:creationId xmlns:a16="http://schemas.microsoft.com/office/drawing/2014/main" id="{EAF23A13-28C3-B141-AB86-1F1A4CF69965}"/>
              </a:ext>
            </a:extLst>
          </p:cNvPr>
          <p:cNvSpPr txBox="1"/>
          <p:nvPr/>
        </p:nvSpPr>
        <p:spPr>
          <a:xfrm>
            <a:off x="6746433" y="411813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3.19</a:t>
            </a:r>
            <a:endParaRPr lang="fr-FR">
              <a:solidFill>
                <a:srgbClr val="70AD47">
                  <a:lumMod val="75000"/>
                </a:srgbClr>
              </a:solidFill>
              <a:latin typeface="Calibri" panose="020F0502020204030204"/>
            </a:endParaRPr>
          </a:p>
        </p:txBody>
      </p:sp>
      <p:sp>
        <p:nvSpPr>
          <p:cNvPr id="93" name="ZoneTexte 92">
            <a:extLst>
              <a:ext uri="{FF2B5EF4-FFF2-40B4-BE49-F238E27FC236}">
                <a16:creationId xmlns:a16="http://schemas.microsoft.com/office/drawing/2014/main" id="{5D2D70FF-B41C-DE41-8EA8-95C0D6F7570C}"/>
              </a:ext>
            </a:extLst>
          </p:cNvPr>
          <p:cNvSpPr txBox="1"/>
          <p:nvPr/>
        </p:nvSpPr>
        <p:spPr>
          <a:xfrm>
            <a:off x="7832463" y="411813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3.34</a:t>
            </a:r>
            <a:endParaRPr lang="fr-FR">
              <a:solidFill>
                <a:srgbClr val="70AD47">
                  <a:lumMod val="75000"/>
                </a:srgbClr>
              </a:solidFill>
              <a:latin typeface="Calibri" panose="020F0502020204030204"/>
            </a:endParaRPr>
          </a:p>
        </p:txBody>
      </p:sp>
      <p:sp>
        <p:nvSpPr>
          <p:cNvPr id="94" name="ZoneTexte 93">
            <a:extLst>
              <a:ext uri="{FF2B5EF4-FFF2-40B4-BE49-F238E27FC236}">
                <a16:creationId xmlns:a16="http://schemas.microsoft.com/office/drawing/2014/main" id="{6420A06E-D9E2-8345-BBF4-3E096BCF9223}"/>
              </a:ext>
            </a:extLst>
          </p:cNvPr>
          <p:cNvSpPr txBox="1"/>
          <p:nvPr/>
        </p:nvSpPr>
        <p:spPr>
          <a:xfrm>
            <a:off x="8864849" y="411813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2.94</a:t>
            </a:r>
            <a:endParaRPr lang="fr-FR">
              <a:solidFill>
                <a:srgbClr val="70AD47">
                  <a:lumMod val="75000"/>
                </a:srgbClr>
              </a:solidFill>
              <a:latin typeface="Calibri" panose="020F0502020204030204"/>
            </a:endParaRPr>
          </a:p>
        </p:txBody>
      </p:sp>
      <p:sp>
        <p:nvSpPr>
          <p:cNvPr id="95" name="ZoneTexte 94">
            <a:extLst>
              <a:ext uri="{FF2B5EF4-FFF2-40B4-BE49-F238E27FC236}">
                <a16:creationId xmlns:a16="http://schemas.microsoft.com/office/drawing/2014/main" id="{C4ABBAEC-E505-9D41-BC1A-E8E2EFDD2605}"/>
              </a:ext>
            </a:extLst>
          </p:cNvPr>
          <p:cNvSpPr txBox="1"/>
          <p:nvPr/>
        </p:nvSpPr>
        <p:spPr>
          <a:xfrm>
            <a:off x="4446256" y="454689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4.15</a:t>
            </a:r>
            <a:endParaRPr lang="fr-FR">
              <a:solidFill>
                <a:srgbClr val="70AD47">
                  <a:lumMod val="75000"/>
                </a:srgbClr>
              </a:solidFill>
              <a:latin typeface="Calibri" panose="020F0502020204030204"/>
            </a:endParaRPr>
          </a:p>
        </p:txBody>
      </p:sp>
      <p:sp>
        <p:nvSpPr>
          <p:cNvPr id="96" name="ZoneTexte 95">
            <a:extLst>
              <a:ext uri="{FF2B5EF4-FFF2-40B4-BE49-F238E27FC236}">
                <a16:creationId xmlns:a16="http://schemas.microsoft.com/office/drawing/2014/main" id="{E58471CF-E3D6-4340-9406-F4A8BFF34609}"/>
              </a:ext>
            </a:extLst>
          </p:cNvPr>
          <p:cNvSpPr txBox="1"/>
          <p:nvPr/>
        </p:nvSpPr>
        <p:spPr>
          <a:xfrm>
            <a:off x="5514062" y="453626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4.14</a:t>
            </a:r>
            <a:endParaRPr lang="fr-FR">
              <a:solidFill>
                <a:srgbClr val="70AD47">
                  <a:lumMod val="75000"/>
                </a:srgbClr>
              </a:solidFill>
              <a:latin typeface="Calibri" panose="020F0502020204030204"/>
            </a:endParaRPr>
          </a:p>
        </p:txBody>
      </p:sp>
      <p:sp>
        <p:nvSpPr>
          <p:cNvPr id="97" name="ZoneTexte 96">
            <a:extLst>
              <a:ext uri="{FF2B5EF4-FFF2-40B4-BE49-F238E27FC236}">
                <a16:creationId xmlns:a16="http://schemas.microsoft.com/office/drawing/2014/main" id="{747A8AF4-22BD-164F-8902-5F5F8B6F2C79}"/>
              </a:ext>
            </a:extLst>
          </p:cNvPr>
          <p:cNvSpPr txBox="1"/>
          <p:nvPr/>
        </p:nvSpPr>
        <p:spPr>
          <a:xfrm>
            <a:off x="6746433" y="453626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4.19</a:t>
            </a:r>
            <a:endParaRPr lang="fr-FR">
              <a:solidFill>
                <a:srgbClr val="70AD47">
                  <a:lumMod val="75000"/>
                </a:srgbClr>
              </a:solidFill>
              <a:latin typeface="Calibri" panose="020F0502020204030204"/>
            </a:endParaRPr>
          </a:p>
        </p:txBody>
      </p:sp>
      <p:sp>
        <p:nvSpPr>
          <p:cNvPr id="98" name="ZoneTexte 97">
            <a:extLst>
              <a:ext uri="{FF2B5EF4-FFF2-40B4-BE49-F238E27FC236}">
                <a16:creationId xmlns:a16="http://schemas.microsoft.com/office/drawing/2014/main" id="{F69CDD2C-ACA0-4946-B8DF-ED24800B8DBD}"/>
              </a:ext>
            </a:extLst>
          </p:cNvPr>
          <p:cNvSpPr txBox="1"/>
          <p:nvPr/>
        </p:nvSpPr>
        <p:spPr>
          <a:xfrm>
            <a:off x="7832463" y="453626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99" name="ZoneTexte 98">
            <a:extLst>
              <a:ext uri="{FF2B5EF4-FFF2-40B4-BE49-F238E27FC236}">
                <a16:creationId xmlns:a16="http://schemas.microsoft.com/office/drawing/2014/main" id="{B12656D7-0B2F-244B-B4CF-6D89400C2AAC}"/>
              </a:ext>
            </a:extLst>
          </p:cNvPr>
          <p:cNvSpPr txBox="1"/>
          <p:nvPr/>
        </p:nvSpPr>
        <p:spPr>
          <a:xfrm>
            <a:off x="8864849" y="453626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4.12</a:t>
            </a:r>
            <a:endParaRPr lang="fr-FR">
              <a:solidFill>
                <a:srgbClr val="70AD47">
                  <a:lumMod val="75000"/>
                </a:srgbClr>
              </a:solidFill>
              <a:latin typeface="Calibri" panose="020F0502020204030204"/>
            </a:endParaRPr>
          </a:p>
        </p:txBody>
      </p:sp>
      <p:sp>
        <p:nvSpPr>
          <p:cNvPr id="100" name="ZoneTexte 99">
            <a:extLst>
              <a:ext uri="{FF2B5EF4-FFF2-40B4-BE49-F238E27FC236}">
                <a16:creationId xmlns:a16="http://schemas.microsoft.com/office/drawing/2014/main" id="{696F8A33-379B-E64D-A4A8-651BB884E0EA}"/>
              </a:ext>
            </a:extLst>
          </p:cNvPr>
          <p:cNvSpPr txBox="1"/>
          <p:nvPr/>
        </p:nvSpPr>
        <p:spPr>
          <a:xfrm>
            <a:off x="4435623" y="500027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2.37</a:t>
            </a:r>
            <a:endParaRPr lang="fr-FR">
              <a:solidFill>
                <a:srgbClr val="70AD47">
                  <a:lumMod val="75000"/>
                </a:srgbClr>
              </a:solidFill>
              <a:latin typeface="Calibri" panose="020F0502020204030204"/>
            </a:endParaRPr>
          </a:p>
        </p:txBody>
      </p:sp>
      <p:sp>
        <p:nvSpPr>
          <p:cNvPr id="101" name="ZoneTexte 100">
            <a:extLst>
              <a:ext uri="{FF2B5EF4-FFF2-40B4-BE49-F238E27FC236}">
                <a16:creationId xmlns:a16="http://schemas.microsoft.com/office/drawing/2014/main" id="{A64CD47D-4DF4-9543-8E98-1D6467919BB7}"/>
              </a:ext>
            </a:extLst>
          </p:cNvPr>
          <p:cNvSpPr txBox="1"/>
          <p:nvPr/>
        </p:nvSpPr>
        <p:spPr>
          <a:xfrm>
            <a:off x="5514062" y="4989640"/>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2.26</a:t>
            </a:r>
            <a:endParaRPr lang="fr-FR">
              <a:solidFill>
                <a:srgbClr val="70AD47">
                  <a:lumMod val="75000"/>
                </a:srgbClr>
              </a:solidFill>
              <a:latin typeface="Calibri" panose="020F0502020204030204"/>
            </a:endParaRPr>
          </a:p>
        </p:txBody>
      </p:sp>
      <p:sp>
        <p:nvSpPr>
          <p:cNvPr id="102" name="ZoneTexte 101">
            <a:extLst>
              <a:ext uri="{FF2B5EF4-FFF2-40B4-BE49-F238E27FC236}">
                <a16:creationId xmlns:a16="http://schemas.microsoft.com/office/drawing/2014/main" id="{994EBC19-9948-D44F-8F40-1D2D277C434C}"/>
              </a:ext>
            </a:extLst>
          </p:cNvPr>
          <p:cNvSpPr txBox="1"/>
          <p:nvPr/>
        </p:nvSpPr>
        <p:spPr>
          <a:xfrm>
            <a:off x="6746433" y="4989640"/>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2.28</a:t>
            </a:r>
            <a:endParaRPr lang="fr-FR">
              <a:solidFill>
                <a:srgbClr val="70AD47">
                  <a:lumMod val="75000"/>
                </a:srgbClr>
              </a:solidFill>
              <a:latin typeface="Calibri" panose="020F0502020204030204"/>
            </a:endParaRPr>
          </a:p>
        </p:txBody>
      </p:sp>
      <p:sp>
        <p:nvSpPr>
          <p:cNvPr id="103" name="ZoneTexte 102">
            <a:extLst>
              <a:ext uri="{FF2B5EF4-FFF2-40B4-BE49-F238E27FC236}">
                <a16:creationId xmlns:a16="http://schemas.microsoft.com/office/drawing/2014/main" id="{F8B2B542-18BD-E44B-B442-58E70960B1FB}"/>
              </a:ext>
            </a:extLst>
          </p:cNvPr>
          <p:cNvSpPr txBox="1"/>
          <p:nvPr/>
        </p:nvSpPr>
        <p:spPr>
          <a:xfrm>
            <a:off x="7832463" y="4989640"/>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2.36</a:t>
            </a:r>
            <a:endParaRPr lang="fr-FR">
              <a:solidFill>
                <a:srgbClr val="70AD47">
                  <a:lumMod val="75000"/>
                </a:srgbClr>
              </a:solidFill>
              <a:latin typeface="Calibri" panose="020F0502020204030204"/>
            </a:endParaRPr>
          </a:p>
        </p:txBody>
      </p:sp>
      <p:sp>
        <p:nvSpPr>
          <p:cNvPr id="104" name="ZoneTexte 103">
            <a:extLst>
              <a:ext uri="{FF2B5EF4-FFF2-40B4-BE49-F238E27FC236}">
                <a16:creationId xmlns:a16="http://schemas.microsoft.com/office/drawing/2014/main" id="{FAC52E60-A45D-2841-BEEA-138FA02CBEC9}"/>
              </a:ext>
            </a:extLst>
          </p:cNvPr>
          <p:cNvSpPr txBox="1"/>
          <p:nvPr/>
        </p:nvSpPr>
        <p:spPr>
          <a:xfrm>
            <a:off x="8864849" y="4989640"/>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2.25</a:t>
            </a:r>
            <a:endParaRPr lang="fr-FR">
              <a:solidFill>
                <a:srgbClr val="70AD47">
                  <a:lumMod val="75000"/>
                </a:srgbClr>
              </a:solidFill>
              <a:latin typeface="Calibri" panose="020F0502020204030204"/>
            </a:endParaRPr>
          </a:p>
        </p:txBody>
      </p:sp>
      <p:sp>
        <p:nvSpPr>
          <p:cNvPr id="105" name="ZoneTexte 104">
            <a:extLst>
              <a:ext uri="{FF2B5EF4-FFF2-40B4-BE49-F238E27FC236}">
                <a16:creationId xmlns:a16="http://schemas.microsoft.com/office/drawing/2014/main" id="{607A2E1E-776B-3D47-ACF9-DB57F661C146}"/>
              </a:ext>
            </a:extLst>
          </p:cNvPr>
          <p:cNvSpPr txBox="1"/>
          <p:nvPr/>
        </p:nvSpPr>
        <p:spPr>
          <a:xfrm>
            <a:off x="4446256" y="5520398"/>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4.37</a:t>
            </a:r>
            <a:endParaRPr lang="fr-FR">
              <a:solidFill>
                <a:srgbClr val="70AD47">
                  <a:lumMod val="75000"/>
                </a:srgbClr>
              </a:solidFill>
              <a:latin typeface="Calibri" panose="020F0502020204030204"/>
            </a:endParaRPr>
          </a:p>
        </p:txBody>
      </p:sp>
      <p:sp>
        <p:nvSpPr>
          <p:cNvPr id="106" name="ZoneTexte 105">
            <a:extLst>
              <a:ext uri="{FF2B5EF4-FFF2-40B4-BE49-F238E27FC236}">
                <a16:creationId xmlns:a16="http://schemas.microsoft.com/office/drawing/2014/main" id="{35471A8E-CCB9-1F45-B859-915291302EF5}"/>
              </a:ext>
            </a:extLst>
          </p:cNvPr>
          <p:cNvSpPr txBox="1"/>
          <p:nvPr/>
        </p:nvSpPr>
        <p:spPr>
          <a:xfrm>
            <a:off x="5524695" y="550976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4.36</a:t>
            </a:r>
            <a:endParaRPr lang="fr-FR">
              <a:solidFill>
                <a:srgbClr val="70AD47">
                  <a:lumMod val="75000"/>
                </a:srgbClr>
              </a:solidFill>
              <a:latin typeface="Calibri" panose="020F0502020204030204"/>
            </a:endParaRPr>
          </a:p>
        </p:txBody>
      </p:sp>
      <p:sp>
        <p:nvSpPr>
          <p:cNvPr id="107" name="ZoneTexte 106">
            <a:extLst>
              <a:ext uri="{FF2B5EF4-FFF2-40B4-BE49-F238E27FC236}">
                <a16:creationId xmlns:a16="http://schemas.microsoft.com/office/drawing/2014/main" id="{5B107F6A-84AA-1549-A405-2F56E611E492}"/>
              </a:ext>
            </a:extLst>
          </p:cNvPr>
          <p:cNvSpPr txBox="1"/>
          <p:nvPr/>
        </p:nvSpPr>
        <p:spPr>
          <a:xfrm>
            <a:off x="6757066" y="550976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4.39</a:t>
            </a:r>
            <a:endParaRPr lang="fr-FR">
              <a:solidFill>
                <a:srgbClr val="70AD47">
                  <a:lumMod val="75000"/>
                </a:srgbClr>
              </a:solidFill>
              <a:latin typeface="Calibri" panose="020F0502020204030204"/>
            </a:endParaRPr>
          </a:p>
        </p:txBody>
      </p:sp>
      <p:sp>
        <p:nvSpPr>
          <p:cNvPr id="108" name="ZoneTexte 107">
            <a:extLst>
              <a:ext uri="{FF2B5EF4-FFF2-40B4-BE49-F238E27FC236}">
                <a16:creationId xmlns:a16="http://schemas.microsoft.com/office/drawing/2014/main" id="{4CF86063-20DC-9744-A034-334B012591D4}"/>
              </a:ext>
            </a:extLst>
          </p:cNvPr>
          <p:cNvSpPr txBox="1"/>
          <p:nvPr/>
        </p:nvSpPr>
        <p:spPr>
          <a:xfrm>
            <a:off x="7843096" y="550976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4.46</a:t>
            </a:r>
            <a:endParaRPr lang="fr-FR">
              <a:solidFill>
                <a:srgbClr val="70AD47">
                  <a:lumMod val="75000"/>
                </a:srgbClr>
              </a:solidFill>
              <a:latin typeface="Calibri" panose="020F0502020204030204"/>
            </a:endParaRPr>
          </a:p>
        </p:txBody>
      </p:sp>
      <p:sp>
        <p:nvSpPr>
          <p:cNvPr id="109" name="ZoneTexte 108">
            <a:extLst>
              <a:ext uri="{FF2B5EF4-FFF2-40B4-BE49-F238E27FC236}">
                <a16:creationId xmlns:a16="http://schemas.microsoft.com/office/drawing/2014/main" id="{FED07169-FAE1-E844-8380-1522F29482FD}"/>
              </a:ext>
            </a:extLst>
          </p:cNvPr>
          <p:cNvSpPr txBox="1"/>
          <p:nvPr/>
        </p:nvSpPr>
        <p:spPr>
          <a:xfrm>
            <a:off x="8875482" y="550976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4.25</a:t>
            </a:r>
            <a:endParaRPr lang="fr-FR">
              <a:solidFill>
                <a:srgbClr val="70AD47">
                  <a:lumMod val="75000"/>
                </a:srgbClr>
              </a:solidFill>
              <a:latin typeface="Calibri" panose="020F0502020204030204"/>
            </a:endParaRPr>
          </a:p>
        </p:txBody>
      </p:sp>
      <p:sp>
        <p:nvSpPr>
          <p:cNvPr id="110" name="ZoneTexte 109">
            <a:extLst>
              <a:ext uri="{FF2B5EF4-FFF2-40B4-BE49-F238E27FC236}">
                <a16:creationId xmlns:a16="http://schemas.microsoft.com/office/drawing/2014/main" id="{212A1EFB-E5CA-C74A-A464-4996F2C955FD}"/>
              </a:ext>
            </a:extLst>
          </p:cNvPr>
          <p:cNvSpPr txBox="1"/>
          <p:nvPr/>
        </p:nvSpPr>
        <p:spPr>
          <a:xfrm>
            <a:off x="4446256" y="5955848"/>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2.78</a:t>
            </a:r>
            <a:endParaRPr lang="fr-FR">
              <a:solidFill>
                <a:srgbClr val="70AD47">
                  <a:lumMod val="75000"/>
                </a:srgbClr>
              </a:solidFill>
              <a:latin typeface="Calibri" panose="020F0502020204030204"/>
            </a:endParaRPr>
          </a:p>
        </p:txBody>
      </p:sp>
      <p:sp>
        <p:nvSpPr>
          <p:cNvPr id="111" name="ZoneTexte 110">
            <a:extLst>
              <a:ext uri="{FF2B5EF4-FFF2-40B4-BE49-F238E27FC236}">
                <a16:creationId xmlns:a16="http://schemas.microsoft.com/office/drawing/2014/main" id="{6EEB778F-8851-9647-B044-2CFABE09C639}"/>
              </a:ext>
            </a:extLst>
          </p:cNvPr>
          <p:cNvSpPr txBox="1"/>
          <p:nvPr/>
        </p:nvSpPr>
        <p:spPr>
          <a:xfrm>
            <a:off x="5524695" y="594521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2.79</a:t>
            </a:r>
            <a:endParaRPr lang="fr-FR">
              <a:solidFill>
                <a:srgbClr val="70AD47">
                  <a:lumMod val="75000"/>
                </a:srgbClr>
              </a:solidFill>
              <a:latin typeface="Calibri" panose="020F0502020204030204"/>
            </a:endParaRPr>
          </a:p>
        </p:txBody>
      </p:sp>
      <p:sp>
        <p:nvSpPr>
          <p:cNvPr id="112" name="ZoneTexte 111">
            <a:extLst>
              <a:ext uri="{FF2B5EF4-FFF2-40B4-BE49-F238E27FC236}">
                <a16:creationId xmlns:a16="http://schemas.microsoft.com/office/drawing/2014/main" id="{A4E06141-6C76-EE43-8E62-F7C4A1F26265}"/>
              </a:ext>
            </a:extLst>
          </p:cNvPr>
          <p:cNvSpPr txBox="1"/>
          <p:nvPr/>
        </p:nvSpPr>
        <p:spPr>
          <a:xfrm>
            <a:off x="6757066" y="594521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2.79</a:t>
            </a:r>
            <a:endParaRPr lang="fr-FR">
              <a:solidFill>
                <a:srgbClr val="70AD47">
                  <a:lumMod val="75000"/>
                </a:srgbClr>
              </a:solidFill>
              <a:latin typeface="Calibri" panose="020F0502020204030204"/>
            </a:endParaRPr>
          </a:p>
        </p:txBody>
      </p:sp>
      <p:sp>
        <p:nvSpPr>
          <p:cNvPr id="113" name="ZoneTexte 112">
            <a:extLst>
              <a:ext uri="{FF2B5EF4-FFF2-40B4-BE49-F238E27FC236}">
                <a16:creationId xmlns:a16="http://schemas.microsoft.com/office/drawing/2014/main" id="{588D5893-71C0-BE4B-A290-C6DC96A729D7}"/>
              </a:ext>
            </a:extLst>
          </p:cNvPr>
          <p:cNvSpPr txBox="1"/>
          <p:nvPr/>
        </p:nvSpPr>
        <p:spPr>
          <a:xfrm>
            <a:off x="7843096" y="594521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2.87</a:t>
            </a:r>
            <a:endParaRPr lang="fr-FR">
              <a:solidFill>
                <a:srgbClr val="70AD47">
                  <a:lumMod val="75000"/>
                </a:srgbClr>
              </a:solidFill>
              <a:latin typeface="Calibri" panose="020F0502020204030204"/>
            </a:endParaRPr>
          </a:p>
        </p:txBody>
      </p:sp>
      <p:sp>
        <p:nvSpPr>
          <p:cNvPr id="114" name="ZoneTexte 113">
            <a:extLst>
              <a:ext uri="{FF2B5EF4-FFF2-40B4-BE49-F238E27FC236}">
                <a16:creationId xmlns:a16="http://schemas.microsoft.com/office/drawing/2014/main" id="{99E12ED5-11A2-C74A-91A3-42D52EFD3DFA}"/>
              </a:ext>
            </a:extLst>
          </p:cNvPr>
          <p:cNvSpPr txBox="1"/>
          <p:nvPr/>
        </p:nvSpPr>
        <p:spPr>
          <a:xfrm>
            <a:off x="8875482" y="594521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2.84</a:t>
            </a:r>
            <a:endParaRPr lang="fr-FR">
              <a:solidFill>
                <a:srgbClr val="70AD47">
                  <a:lumMod val="75000"/>
                </a:srgbClr>
              </a:solidFill>
              <a:latin typeface="Calibri" panose="020F0502020204030204"/>
            </a:endParaRPr>
          </a:p>
        </p:txBody>
      </p:sp>
    </p:spTree>
    <p:extLst>
      <p:ext uri="{BB962C8B-B14F-4D97-AF65-F5344CB8AC3E}">
        <p14:creationId xmlns:p14="http://schemas.microsoft.com/office/powerpoint/2010/main" val="296190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D1F78-B430-124E-A5B7-29D16FCEF4E2}"/>
              </a:ext>
            </a:extLst>
          </p:cNvPr>
          <p:cNvSpPr>
            <a:spLocks noGrp="1"/>
          </p:cNvSpPr>
          <p:nvPr>
            <p:ph type="title"/>
          </p:nvPr>
        </p:nvSpPr>
        <p:spPr>
          <a:xfrm>
            <a:off x="407989" y="249701"/>
            <a:ext cx="11398545" cy="1044574"/>
          </a:xfrm>
        </p:spPr>
        <p:txBody>
          <a:bodyPr/>
          <a:lstStyle/>
          <a:p>
            <a:r>
              <a:rPr lang="fr-FR" err="1"/>
              <a:t>Hierarchisation</a:t>
            </a:r>
            <a:r>
              <a:rPr lang="fr-FR"/>
              <a:t> </a:t>
            </a:r>
            <a:r>
              <a:rPr lang="fr-FR" err="1"/>
              <a:t>results</a:t>
            </a:r>
            <a:endParaRPr lang="fr-FR"/>
          </a:p>
        </p:txBody>
      </p:sp>
      <p:sp>
        <p:nvSpPr>
          <p:cNvPr id="49" name="Rectangle 48">
            <a:extLst>
              <a:ext uri="{FF2B5EF4-FFF2-40B4-BE49-F238E27FC236}">
                <a16:creationId xmlns:a16="http://schemas.microsoft.com/office/drawing/2014/main" id="{FFCA727D-20FC-C44B-984D-2BECA2FD262A}"/>
              </a:ext>
            </a:extLst>
          </p:cNvPr>
          <p:cNvSpPr/>
          <p:nvPr/>
        </p:nvSpPr>
        <p:spPr>
          <a:xfrm>
            <a:off x="7115894" y="1193620"/>
            <a:ext cx="1086030" cy="307777"/>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0" name="Tableau 49">
            <a:extLst>
              <a:ext uri="{FF2B5EF4-FFF2-40B4-BE49-F238E27FC236}">
                <a16:creationId xmlns:a16="http://schemas.microsoft.com/office/drawing/2014/main" id="{8A110993-930C-4040-9AFF-FF23C6D1A758}"/>
              </a:ext>
            </a:extLst>
          </p:cNvPr>
          <p:cNvGraphicFramePr>
            <a:graphicFrameLocks noGrp="1"/>
          </p:cNvGraphicFramePr>
          <p:nvPr>
            <p:extLst/>
          </p:nvPr>
        </p:nvGraphicFramePr>
        <p:xfrm>
          <a:off x="2615958" y="1573026"/>
          <a:ext cx="6618352" cy="5195757"/>
        </p:xfrm>
        <a:graphic>
          <a:graphicData uri="http://schemas.openxmlformats.org/drawingml/2006/table">
            <a:tbl>
              <a:tblPr firstRow="1" bandRow="1"/>
              <a:tblGrid>
                <a:gridCol w="1150747">
                  <a:extLst>
                    <a:ext uri="{9D8B030D-6E8A-4147-A177-3AD203B41FA5}">
                      <a16:colId xmlns:a16="http://schemas.microsoft.com/office/drawing/2014/main" val="3509610731"/>
                    </a:ext>
                  </a:extLst>
                </a:gridCol>
                <a:gridCol w="976630">
                  <a:extLst>
                    <a:ext uri="{9D8B030D-6E8A-4147-A177-3AD203B41FA5}">
                      <a16:colId xmlns:a16="http://schemas.microsoft.com/office/drawing/2014/main" val="2557741778"/>
                    </a:ext>
                  </a:extLst>
                </a:gridCol>
                <a:gridCol w="1102360">
                  <a:extLst>
                    <a:ext uri="{9D8B030D-6E8A-4147-A177-3AD203B41FA5}">
                      <a16:colId xmlns:a16="http://schemas.microsoft.com/office/drawing/2014/main" val="1002395601"/>
                    </a:ext>
                  </a:extLst>
                </a:gridCol>
                <a:gridCol w="1252093">
                  <a:extLst>
                    <a:ext uri="{9D8B030D-6E8A-4147-A177-3AD203B41FA5}">
                      <a16:colId xmlns:a16="http://schemas.microsoft.com/office/drawing/2014/main" val="1923076399"/>
                    </a:ext>
                  </a:extLst>
                </a:gridCol>
                <a:gridCol w="1092518">
                  <a:extLst>
                    <a:ext uri="{9D8B030D-6E8A-4147-A177-3AD203B41FA5}">
                      <a16:colId xmlns:a16="http://schemas.microsoft.com/office/drawing/2014/main" val="2796753673"/>
                    </a:ext>
                  </a:extLst>
                </a:gridCol>
                <a:gridCol w="1044004">
                  <a:extLst>
                    <a:ext uri="{9D8B030D-6E8A-4147-A177-3AD203B41FA5}">
                      <a16:colId xmlns:a16="http://schemas.microsoft.com/office/drawing/2014/main" val="1261995247"/>
                    </a:ext>
                  </a:extLst>
                </a:gridCol>
              </a:tblGrid>
              <a:tr h="40738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ELVEDEN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LONGLEAT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SHERWOOD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WHINFELL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600">
                          <a:solidFill>
                            <a:schemeClr val="tx1"/>
                          </a:solidFill>
                        </a:rPr>
                        <a:t>WOBURN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85846630"/>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Activities</a:t>
                      </a:r>
                      <a:endParaRPr lang="fr-FR" sz="160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77.8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76.2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84.9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65017792"/>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Cost</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53.3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49.2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42354989"/>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Family</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56.2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54.9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57.5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solidFill>
                        </a:rPr>
                        <a:t>59.6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52.6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969971501"/>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19.1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84214888"/>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Food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6.03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6.02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50516759"/>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66.3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67.3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68.4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73.8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981941273"/>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Service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5.6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419485082"/>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74.2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76.9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79.5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81.4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73522415"/>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a:solidFill>
                            <a:schemeClr val="tx1"/>
                          </a:solidFill>
                        </a:rPr>
                        <a:t>Infra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20.3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19.8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18.9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16.6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16.7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02169363"/>
                  </a:ext>
                </a:extLst>
              </a:tr>
              <a:tr h="4788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600" err="1">
                          <a:solidFill>
                            <a:schemeClr val="tx1"/>
                          </a:solidFill>
                        </a:rPr>
                        <a:t>Avg_Rating</a:t>
                      </a:r>
                      <a:endParaRPr lang="fr-FR" sz="160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600">
                          <a:solidFill>
                            <a:schemeClr val="tx1"/>
                          </a:solidFill>
                        </a:rPr>
                        <a:t>4.01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2095163749"/>
                  </a:ext>
                </a:extLst>
              </a:tr>
            </a:tbl>
          </a:graphicData>
        </a:graphic>
      </p:graphicFrame>
      <p:sp>
        <p:nvSpPr>
          <p:cNvPr id="51" name="ZoneTexte 50">
            <a:extLst>
              <a:ext uri="{FF2B5EF4-FFF2-40B4-BE49-F238E27FC236}">
                <a16:creationId xmlns:a16="http://schemas.microsoft.com/office/drawing/2014/main" id="{B4AB9EF0-B6F9-5F4E-B175-91871771BDCB}"/>
              </a:ext>
            </a:extLst>
          </p:cNvPr>
          <p:cNvSpPr txBox="1"/>
          <p:nvPr/>
        </p:nvSpPr>
        <p:spPr>
          <a:xfrm>
            <a:off x="7115894" y="1193620"/>
            <a:ext cx="1086030" cy="307777"/>
          </a:xfrm>
          <a:prstGeom prst="rect">
            <a:avLst/>
          </a:prstGeom>
          <a:noFill/>
        </p:spPr>
        <p:txBody>
          <a:bodyPr wrap="square" rtlCol="0">
            <a:spAutoFit/>
          </a:bodyPr>
          <a:lstStyle/>
          <a:p>
            <a:pPr algn="ctr"/>
            <a:r>
              <a:rPr lang="fr-FR" sz="1400" b="1" err="1">
                <a:solidFill>
                  <a:prstClr val="black"/>
                </a:solidFill>
                <a:latin typeface="Calibri" panose="020F0502020204030204"/>
              </a:rPr>
              <a:t>BenchMark</a:t>
            </a:r>
            <a:endParaRPr lang="fr-FR" b="1">
              <a:solidFill>
                <a:prstClr val="black"/>
              </a:solidFill>
              <a:latin typeface="Calibri" panose="020F0502020204030204"/>
            </a:endParaRPr>
          </a:p>
        </p:txBody>
      </p:sp>
      <p:sp>
        <p:nvSpPr>
          <p:cNvPr id="52" name="Ellipse 51">
            <a:extLst>
              <a:ext uri="{FF2B5EF4-FFF2-40B4-BE49-F238E27FC236}">
                <a16:creationId xmlns:a16="http://schemas.microsoft.com/office/drawing/2014/main" id="{9E2A8D8D-9CE2-C749-8EB0-DE1A58ABDD23}"/>
              </a:ext>
            </a:extLst>
          </p:cNvPr>
          <p:cNvSpPr/>
          <p:nvPr/>
        </p:nvSpPr>
        <p:spPr>
          <a:xfrm>
            <a:off x="3965115" y="3940704"/>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ZoneTexte 52">
            <a:extLst>
              <a:ext uri="{FF2B5EF4-FFF2-40B4-BE49-F238E27FC236}">
                <a16:creationId xmlns:a16="http://schemas.microsoft.com/office/drawing/2014/main" id="{5FF45370-574F-804C-BDBE-744992DC060E}"/>
              </a:ext>
            </a:extLst>
          </p:cNvPr>
          <p:cNvSpPr txBox="1"/>
          <p:nvPr/>
        </p:nvSpPr>
        <p:spPr>
          <a:xfrm>
            <a:off x="4337251" y="223238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4.26</a:t>
            </a:r>
            <a:endParaRPr lang="fr-FR">
              <a:solidFill>
                <a:srgbClr val="70AD47">
                  <a:lumMod val="75000"/>
                </a:srgbClr>
              </a:solidFill>
              <a:latin typeface="Calibri" panose="020F0502020204030204"/>
            </a:endParaRPr>
          </a:p>
        </p:txBody>
      </p:sp>
      <p:sp>
        <p:nvSpPr>
          <p:cNvPr id="54" name="ZoneTexte 53">
            <a:extLst>
              <a:ext uri="{FF2B5EF4-FFF2-40B4-BE49-F238E27FC236}">
                <a16:creationId xmlns:a16="http://schemas.microsoft.com/office/drawing/2014/main" id="{54799CAC-C7BB-9F45-8C6A-FC0508590CD5}"/>
              </a:ext>
            </a:extLst>
          </p:cNvPr>
          <p:cNvSpPr txBox="1"/>
          <p:nvPr/>
        </p:nvSpPr>
        <p:spPr>
          <a:xfrm>
            <a:off x="5415690" y="222174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4.24</a:t>
            </a:r>
            <a:endParaRPr lang="fr-FR">
              <a:solidFill>
                <a:srgbClr val="70AD47">
                  <a:lumMod val="75000"/>
                </a:srgbClr>
              </a:solidFill>
              <a:latin typeface="Calibri" panose="020F0502020204030204"/>
            </a:endParaRPr>
          </a:p>
        </p:txBody>
      </p:sp>
      <p:sp>
        <p:nvSpPr>
          <p:cNvPr id="55" name="ZoneTexte 54">
            <a:extLst>
              <a:ext uri="{FF2B5EF4-FFF2-40B4-BE49-F238E27FC236}">
                <a16:creationId xmlns:a16="http://schemas.microsoft.com/office/drawing/2014/main" id="{5C7004F3-38EB-424A-A311-CAEC100C7532}"/>
              </a:ext>
            </a:extLst>
          </p:cNvPr>
          <p:cNvSpPr txBox="1"/>
          <p:nvPr/>
        </p:nvSpPr>
        <p:spPr>
          <a:xfrm>
            <a:off x="6648061" y="222174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56" name="ZoneTexte 55">
            <a:extLst>
              <a:ext uri="{FF2B5EF4-FFF2-40B4-BE49-F238E27FC236}">
                <a16:creationId xmlns:a16="http://schemas.microsoft.com/office/drawing/2014/main" id="{B6C48D4E-5B67-C34D-84A4-162AD685F82A}"/>
              </a:ext>
            </a:extLst>
          </p:cNvPr>
          <p:cNvSpPr txBox="1"/>
          <p:nvPr/>
        </p:nvSpPr>
        <p:spPr>
          <a:xfrm>
            <a:off x="7734091" y="222174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4.38</a:t>
            </a:r>
            <a:endParaRPr lang="fr-FR">
              <a:solidFill>
                <a:srgbClr val="70AD47">
                  <a:lumMod val="75000"/>
                </a:srgbClr>
              </a:solidFill>
              <a:latin typeface="Calibri" panose="020F0502020204030204"/>
            </a:endParaRPr>
          </a:p>
        </p:txBody>
      </p:sp>
      <p:sp>
        <p:nvSpPr>
          <p:cNvPr id="57" name="ZoneTexte 56">
            <a:extLst>
              <a:ext uri="{FF2B5EF4-FFF2-40B4-BE49-F238E27FC236}">
                <a16:creationId xmlns:a16="http://schemas.microsoft.com/office/drawing/2014/main" id="{E2020BCF-F98D-8B49-B4D3-B05657C9CED3}"/>
              </a:ext>
            </a:extLst>
          </p:cNvPr>
          <p:cNvSpPr txBox="1"/>
          <p:nvPr/>
        </p:nvSpPr>
        <p:spPr>
          <a:xfrm>
            <a:off x="8766477" y="222174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4.14</a:t>
            </a:r>
            <a:endParaRPr lang="fr-FR">
              <a:solidFill>
                <a:srgbClr val="70AD47">
                  <a:lumMod val="75000"/>
                </a:srgbClr>
              </a:solidFill>
              <a:latin typeface="Calibri" panose="020F0502020204030204"/>
            </a:endParaRPr>
          </a:p>
        </p:txBody>
      </p:sp>
      <p:sp>
        <p:nvSpPr>
          <p:cNvPr id="58" name="ZoneTexte 57">
            <a:extLst>
              <a:ext uri="{FF2B5EF4-FFF2-40B4-BE49-F238E27FC236}">
                <a16:creationId xmlns:a16="http://schemas.microsoft.com/office/drawing/2014/main" id="{52DF68CE-EC5B-7145-9EA3-E84C0D26D331}"/>
              </a:ext>
            </a:extLst>
          </p:cNvPr>
          <p:cNvSpPr txBox="1"/>
          <p:nvPr/>
        </p:nvSpPr>
        <p:spPr>
          <a:xfrm>
            <a:off x="4337251" y="2689338"/>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3.82</a:t>
            </a:r>
            <a:endParaRPr lang="fr-FR">
              <a:solidFill>
                <a:srgbClr val="70AD47">
                  <a:lumMod val="75000"/>
                </a:srgbClr>
              </a:solidFill>
              <a:latin typeface="Calibri" panose="020F0502020204030204"/>
            </a:endParaRPr>
          </a:p>
        </p:txBody>
      </p:sp>
      <p:sp>
        <p:nvSpPr>
          <p:cNvPr id="59" name="ZoneTexte 58">
            <a:extLst>
              <a:ext uri="{FF2B5EF4-FFF2-40B4-BE49-F238E27FC236}">
                <a16:creationId xmlns:a16="http://schemas.microsoft.com/office/drawing/2014/main" id="{8A3F7103-64EB-6D4E-B898-ECDCBF657CE9}"/>
              </a:ext>
            </a:extLst>
          </p:cNvPr>
          <p:cNvSpPr txBox="1"/>
          <p:nvPr/>
        </p:nvSpPr>
        <p:spPr>
          <a:xfrm>
            <a:off x="5415690" y="267870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3.78</a:t>
            </a:r>
            <a:endParaRPr lang="fr-FR">
              <a:solidFill>
                <a:srgbClr val="70AD47">
                  <a:lumMod val="75000"/>
                </a:srgbClr>
              </a:solidFill>
              <a:latin typeface="Calibri" panose="020F0502020204030204"/>
            </a:endParaRPr>
          </a:p>
        </p:txBody>
      </p:sp>
      <p:sp>
        <p:nvSpPr>
          <p:cNvPr id="60" name="ZoneTexte 59">
            <a:extLst>
              <a:ext uri="{FF2B5EF4-FFF2-40B4-BE49-F238E27FC236}">
                <a16:creationId xmlns:a16="http://schemas.microsoft.com/office/drawing/2014/main" id="{6804213E-8C7B-164C-B6B7-776B408AB500}"/>
              </a:ext>
            </a:extLst>
          </p:cNvPr>
          <p:cNvSpPr txBox="1"/>
          <p:nvPr/>
        </p:nvSpPr>
        <p:spPr>
          <a:xfrm>
            <a:off x="6648061" y="267870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3.84</a:t>
            </a:r>
            <a:endParaRPr lang="fr-FR">
              <a:solidFill>
                <a:srgbClr val="70AD47">
                  <a:lumMod val="75000"/>
                </a:srgbClr>
              </a:solidFill>
              <a:latin typeface="Calibri" panose="020F0502020204030204"/>
            </a:endParaRPr>
          </a:p>
        </p:txBody>
      </p:sp>
      <p:sp>
        <p:nvSpPr>
          <p:cNvPr id="61" name="ZoneTexte 60">
            <a:extLst>
              <a:ext uri="{FF2B5EF4-FFF2-40B4-BE49-F238E27FC236}">
                <a16:creationId xmlns:a16="http://schemas.microsoft.com/office/drawing/2014/main" id="{2ED185F1-31E3-6A4C-839F-B0E4E95708B5}"/>
              </a:ext>
            </a:extLst>
          </p:cNvPr>
          <p:cNvSpPr txBox="1"/>
          <p:nvPr/>
        </p:nvSpPr>
        <p:spPr>
          <a:xfrm>
            <a:off x="7734091" y="267870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3.97</a:t>
            </a:r>
            <a:endParaRPr lang="fr-FR">
              <a:solidFill>
                <a:srgbClr val="70AD47">
                  <a:lumMod val="75000"/>
                </a:srgbClr>
              </a:solidFill>
              <a:latin typeface="Calibri" panose="020F0502020204030204"/>
            </a:endParaRPr>
          </a:p>
        </p:txBody>
      </p:sp>
      <p:sp>
        <p:nvSpPr>
          <p:cNvPr id="62" name="ZoneTexte 61">
            <a:extLst>
              <a:ext uri="{FF2B5EF4-FFF2-40B4-BE49-F238E27FC236}">
                <a16:creationId xmlns:a16="http://schemas.microsoft.com/office/drawing/2014/main" id="{38F9B1C8-F79C-EB48-913E-BB9EAD4BB63C}"/>
              </a:ext>
            </a:extLst>
          </p:cNvPr>
          <p:cNvSpPr txBox="1"/>
          <p:nvPr/>
        </p:nvSpPr>
        <p:spPr>
          <a:xfrm>
            <a:off x="8766477" y="267870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3.76</a:t>
            </a:r>
            <a:endParaRPr lang="fr-FR">
              <a:solidFill>
                <a:srgbClr val="70AD47">
                  <a:lumMod val="75000"/>
                </a:srgbClr>
              </a:solidFill>
              <a:latin typeface="Calibri" panose="020F0502020204030204"/>
            </a:endParaRPr>
          </a:p>
        </p:txBody>
      </p:sp>
      <p:sp>
        <p:nvSpPr>
          <p:cNvPr id="63" name="ZoneTexte 62">
            <a:extLst>
              <a:ext uri="{FF2B5EF4-FFF2-40B4-BE49-F238E27FC236}">
                <a16:creationId xmlns:a16="http://schemas.microsoft.com/office/drawing/2014/main" id="{8F34D90F-CC1B-AF4A-B058-A75160428B7F}"/>
              </a:ext>
            </a:extLst>
          </p:cNvPr>
          <p:cNvSpPr txBox="1"/>
          <p:nvPr/>
        </p:nvSpPr>
        <p:spPr>
          <a:xfrm>
            <a:off x="4337251" y="314271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64" name="ZoneTexte 63">
            <a:extLst>
              <a:ext uri="{FF2B5EF4-FFF2-40B4-BE49-F238E27FC236}">
                <a16:creationId xmlns:a16="http://schemas.microsoft.com/office/drawing/2014/main" id="{FA982235-6A02-A442-827E-9451DBF36112}"/>
              </a:ext>
            </a:extLst>
          </p:cNvPr>
          <p:cNvSpPr txBox="1"/>
          <p:nvPr/>
        </p:nvSpPr>
        <p:spPr>
          <a:xfrm>
            <a:off x="5415690" y="313208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4.27</a:t>
            </a:r>
            <a:endParaRPr lang="fr-FR">
              <a:solidFill>
                <a:srgbClr val="70AD47">
                  <a:lumMod val="75000"/>
                </a:srgbClr>
              </a:solidFill>
              <a:latin typeface="Calibri" panose="020F0502020204030204"/>
            </a:endParaRPr>
          </a:p>
        </p:txBody>
      </p:sp>
      <p:sp>
        <p:nvSpPr>
          <p:cNvPr id="65" name="ZoneTexte 64">
            <a:extLst>
              <a:ext uri="{FF2B5EF4-FFF2-40B4-BE49-F238E27FC236}">
                <a16:creationId xmlns:a16="http://schemas.microsoft.com/office/drawing/2014/main" id="{326C704E-EAA6-BB44-B827-72669B7077AB}"/>
              </a:ext>
            </a:extLst>
          </p:cNvPr>
          <p:cNvSpPr txBox="1"/>
          <p:nvPr/>
        </p:nvSpPr>
        <p:spPr>
          <a:xfrm>
            <a:off x="6648061" y="313208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4.31</a:t>
            </a:r>
            <a:endParaRPr lang="fr-FR">
              <a:solidFill>
                <a:srgbClr val="70AD47">
                  <a:lumMod val="75000"/>
                </a:srgbClr>
              </a:solidFill>
              <a:latin typeface="Calibri" panose="020F0502020204030204"/>
            </a:endParaRPr>
          </a:p>
        </p:txBody>
      </p:sp>
      <p:sp>
        <p:nvSpPr>
          <p:cNvPr id="66" name="ZoneTexte 65">
            <a:extLst>
              <a:ext uri="{FF2B5EF4-FFF2-40B4-BE49-F238E27FC236}">
                <a16:creationId xmlns:a16="http://schemas.microsoft.com/office/drawing/2014/main" id="{1F5D1536-06BB-7141-AF15-9C7B82B3E9B3}"/>
              </a:ext>
            </a:extLst>
          </p:cNvPr>
          <p:cNvSpPr txBox="1"/>
          <p:nvPr/>
        </p:nvSpPr>
        <p:spPr>
          <a:xfrm>
            <a:off x="7734091" y="313208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4.40</a:t>
            </a:r>
            <a:endParaRPr lang="fr-FR">
              <a:solidFill>
                <a:srgbClr val="70AD47">
                  <a:lumMod val="75000"/>
                </a:srgbClr>
              </a:solidFill>
              <a:latin typeface="Calibri" panose="020F0502020204030204"/>
            </a:endParaRPr>
          </a:p>
        </p:txBody>
      </p:sp>
      <p:sp>
        <p:nvSpPr>
          <p:cNvPr id="67" name="ZoneTexte 66">
            <a:extLst>
              <a:ext uri="{FF2B5EF4-FFF2-40B4-BE49-F238E27FC236}">
                <a16:creationId xmlns:a16="http://schemas.microsoft.com/office/drawing/2014/main" id="{090E9DD3-D57E-2540-A65B-A914BBA00673}"/>
              </a:ext>
            </a:extLst>
          </p:cNvPr>
          <p:cNvSpPr txBox="1"/>
          <p:nvPr/>
        </p:nvSpPr>
        <p:spPr>
          <a:xfrm>
            <a:off x="8766477" y="3132082"/>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4.16</a:t>
            </a:r>
            <a:endParaRPr lang="fr-FR">
              <a:solidFill>
                <a:srgbClr val="70AD47">
                  <a:lumMod val="75000"/>
                </a:srgbClr>
              </a:solidFill>
              <a:latin typeface="Calibri" panose="020F0502020204030204"/>
            </a:endParaRPr>
          </a:p>
        </p:txBody>
      </p:sp>
      <p:sp>
        <p:nvSpPr>
          <p:cNvPr id="68" name="ZoneTexte 67">
            <a:extLst>
              <a:ext uri="{FF2B5EF4-FFF2-40B4-BE49-F238E27FC236}">
                <a16:creationId xmlns:a16="http://schemas.microsoft.com/office/drawing/2014/main" id="{BC8D697E-C712-2942-ADC0-3D0C75CB1C84}"/>
              </a:ext>
            </a:extLst>
          </p:cNvPr>
          <p:cNvSpPr txBox="1"/>
          <p:nvPr/>
        </p:nvSpPr>
        <p:spPr>
          <a:xfrm>
            <a:off x="4337251" y="365196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4.34</a:t>
            </a:r>
            <a:endParaRPr lang="fr-FR">
              <a:solidFill>
                <a:srgbClr val="70AD47">
                  <a:lumMod val="75000"/>
                </a:srgbClr>
              </a:solidFill>
              <a:latin typeface="Calibri" panose="020F0502020204030204"/>
            </a:endParaRPr>
          </a:p>
        </p:txBody>
      </p:sp>
      <p:sp>
        <p:nvSpPr>
          <p:cNvPr id="115" name="ZoneTexte 114">
            <a:extLst>
              <a:ext uri="{FF2B5EF4-FFF2-40B4-BE49-F238E27FC236}">
                <a16:creationId xmlns:a16="http://schemas.microsoft.com/office/drawing/2014/main" id="{7F38731F-90E5-1E45-8AA7-D49B770F33AC}"/>
              </a:ext>
            </a:extLst>
          </p:cNvPr>
          <p:cNvSpPr txBox="1"/>
          <p:nvPr/>
        </p:nvSpPr>
        <p:spPr>
          <a:xfrm>
            <a:off x="5415690" y="364133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4.36</a:t>
            </a:r>
            <a:endParaRPr lang="fr-FR">
              <a:solidFill>
                <a:srgbClr val="70AD47">
                  <a:lumMod val="75000"/>
                </a:srgbClr>
              </a:solidFill>
              <a:latin typeface="Calibri" panose="020F0502020204030204"/>
            </a:endParaRPr>
          </a:p>
        </p:txBody>
      </p:sp>
      <p:sp>
        <p:nvSpPr>
          <p:cNvPr id="116" name="ZoneTexte 115">
            <a:extLst>
              <a:ext uri="{FF2B5EF4-FFF2-40B4-BE49-F238E27FC236}">
                <a16:creationId xmlns:a16="http://schemas.microsoft.com/office/drawing/2014/main" id="{F7B46BB3-7B86-A54D-AC72-E1DADBC341A7}"/>
              </a:ext>
            </a:extLst>
          </p:cNvPr>
          <p:cNvSpPr txBox="1"/>
          <p:nvPr/>
        </p:nvSpPr>
        <p:spPr>
          <a:xfrm>
            <a:off x="6648061" y="364133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4.42</a:t>
            </a:r>
            <a:endParaRPr lang="fr-FR">
              <a:solidFill>
                <a:srgbClr val="70AD47">
                  <a:lumMod val="75000"/>
                </a:srgbClr>
              </a:solidFill>
              <a:latin typeface="Calibri" panose="020F0502020204030204"/>
            </a:endParaRPr>
          </a:p>
        </p:txBody>
      </p:sp>
      <p:sp>
        <p:nvSpPr>
          <p:cNvPr id="117" name="ZoneTexte 116">
            <a:extLst>
              <a:ext uri="{FF2B5EF4-FFF2-40B4-BE49-F238E27FC236}">
                <a16:creationId xmlns:a16="http://schemas.microsoft.com/office/drawing/2014/main" id="{EFB23E9B-4907-F744-848A-5E04BBB33442}"/>
              </a:ext>
            </a:extLst>
          </p:cNvPr>
          <p:cNvSpPr txBox="1"/>
          <p:nvPr/>
        </p:nvSpPr>
        <p:spPr>
          <a:xfrm>
            <a:off x="7734091" y="364133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4.45</a:t>
            </a:r>
            <a:endParaRPr lang="fr-FR">
              <a:solidFill>
                <a:srgbClr val="70AD47">
                  <a:lumMod val="75000"/>
                </a:srgbClr>
              </a:solidFill>
              <a:latin typeface="Calibri" panose="020F0502020204030204"/>
            </a:endParaRPr>
          </a:p>
        </p:txBody>
      </p:sp>
      <p:sp>
        <p:nvSpPr>
          <p:cNvPr id="118" name="ZoneTexte 117">
            <a:extLst>
              <a:ext uri="{FF2B5EF4-FFF2-40B4-BE49-F238E27FC236}">
                <a16:creationId xmlns:a16="http://schemas.microsoft.com/office/drawing/2014/main" id="{ECE2B0CB-3609-3D47-A892-3A1BAE6E43B0}"/>
              </a:ext>
            </a:extLst>
          </p:cNvPr>
          <p:cNvSpPr txBox="1"/>
          <p:nvPr/>
        </p:nvSpPr>
        <p:spPr>
          <a:xfrm>
            <a:off x="8766477" y="364133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4.31</a:t>
            </a:r>
            <a:endParaRPr lang="fr-FR">
              <a:solidFill>
                <a:srgbClr val="70AD47">
                  <a:lumMod val="75000"/>
                </a:srgbClr>
              </a:solidFill>
              <a:latin typeface="Calibri" panose="020F0502020204030204"/>
            </a:endParaRPr>
          </a:p>
        </p:txBody>
      </p:sp>
      <p:sp>
        <p:nvSpPr>
          <p:cNvPr id="119" name="ZoneTexte 118">
            <a:extLst>
              <a:ext uri="{FF2B5EF4-FFF2-40B4-BE49-F238E27FC236}">
                <a16:creationId xmlns:a16="http://schemas.microsoft.com/office/drawing/2014/main" id="{67CA1A78-06E0-6042-82C0-B7AA611131D3}"/>
              </a:ext>
            </a:extLst>
          </p:cNvPr>
          <p:cNvSpPr txBox="1"/>
          <p:nvPr/>
        </p:nvSpPr>
        <p:spPr>
          <a:xfrm>
            <a:off x="4337251" y="4161216"/>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3.15</a:t>
            </a:r>
            <a:endParaRPr lang="fr-FR">
              <a:solidFill>
                <a:srgbClr val="70AD47">
                  <a:lumMod val="75000"/>
                </a:srgbClr>
              </a:solidFill>
              <a:latin typeface="Calibri" panose="020F0502020204030204"/>
            </a:endParaRPr>
          </a:p>
        </p:txBody>
      </p:sp>
      <p:sp>
        <p:nvSpPr>
          <p:cNvPr id="120" name="ZoneTexte 119">
            <a:extLst>
              <a:ext uri="{FF2B5EF4-FFF2-40B4-BE49-F238E27FC236}">
                <a16:creationId xmlns:a16="http://schemas.microsoft.com/office/drawing/2014/main" id="{5CC0C366-180E-D94D-8F72-6C03FF2199C4}"/>
              </a:ext>
            </a:extLst>
          </p:cNvPr>
          <p:cNvSpPr txBox="1"/>
          <p:nvPr/>
        </p:nvSpPr>
        <p:spPr>
          <a:xfrm>
            <a:off x="5415690" y="415058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3.17</a:t>
            </a:r>
            <a:endParaRPr lang="fr-FR">
              <a:solidFill>
                <a:srgbClr val="70AD47">
                  <a:lumMod val="75000"/>
                </a:srgbClr>
              </a:solidFill>
              <a:latin typeface="Calibri" panose="020F0502020204030204"/>
            </a:endParaRPr>
          </a:p>
        </p:txBody>
      </p:sp>
      <p:sp>
        <p:nvSpPr>
          <p:cNvPr id="121" name="ZoneTexte 120">
            <a:extLst>
              <a:ext uri="{FF2B5EF4-FFF2-40B4-BE49-F238E27FC236}">
                <a16:creationId xmlns:a16="http://schemas.microsoft.com/office/drawing/2014/main" id="{56C6BC7F-7A5F-C541-8046-23D9E4C0ACF0}"/>
              </a:ext>
            </a:extLst>
          </p:cNvPr>
          <p:cNvSpPr txBox="1"/>
          <p:nvPr/>
        </p:nvSpPr>
        <p:spPr>
          <a:xfrm>
            <a:off x="6648061" y="415058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3.19</a:t>
            </a:r>
            <a:endParaRPr lang="fr-FR">
              <a:solidFill>
                <a:srgbClr val="70AD47">
                  <a:lumMod val="75000"/>
                </a:srgbClr>
              </a:solidFill>
              <a:latin typeface="Calibri" panose="020F0502020204030204"/>
            </a:endParaRPr>
          </a:p>
        </p:txBody>
      </p:sp>
      <p:sp>
        <p:nvSpPr>
          <p:cNvPr id="122" name="ZoneTexte 121">
            <a:extLst>
              <a:ext uri="{FF2B5EF4-FFF2-40B4-BE49-F238E27FC236}">
                <a16:creationId xmlns:a16="http://schemas.microsoft.com/office/drawing/2014/main" id="{1753BF1D-57CA-CE48-ADA6-A30D597BA271}"/>
              </a:ext>
            </a:extLst>
          </p:cNvPr>
          <p:cNvSpPr txBox="1"/>
          <p:nvPr/>
        </p:nvSpPr>
        <p:spPr>
          <a:xfrm>
            <a:off x="7734091" y="415058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3.34</a:t>
            </a:r>
            <a:endParaRPr lang="fr-FR">
              <a:solidFill>
                <a:srgbClr val="70AD47">
                  <a:lumMod val="75000"/>
                </a:srgbClr>
              </a:solidFill>
              <a:latin typeface="Calibri" panose="020F0502020204030204"/>
            </a:endParaRPr>
          </a:p>
        </p:txBody>
      </p:sp>
      <p:sp>
        <p:nvSpPr>
          <p:cNvPr id="123" name="ZoneTexte 122">
            <a:extLst>
              <a:ext uri="{FF2B5EF4-FFF2-40B4-BE49-F238E27FC236}">
                <a16:creationId xmlns:a16="http://schemas.microsoft.com/office/drawing/2014/main" id="{9C4FF5F0-F41F-A34E-8959-16D18C6CD573}"/>
              </a:ext>
            </a:extLst>
          </p:cNvPr>
          <p:cNvSpPr txBox="1"/>
          <p:nvPr/>
        </p:nvSpPr>
        <p:spPr>
          <a:xfrm>
            <a:off x="8766477" y="4150584"/>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2.94</a:t>
            </a:r>
            <a:endParaRPr lang="fr-FR">
              <a:solidFill>
                <a:srgbClr val="70AD47">
                  <a:lumMod val="75000"/>
                </a:srgbClr>
              </a:solidFill>
              <a:latin typeface="Calibri" panose="020F0502020204030204"/>
            </a:endParaRPr>
          </a:p>
        </p:txBody>
      </p:sp>
      <p:sp>
        <p:nvSpPr>
          <p:cNvPr id="124" name="ZoneTexte 123">
            <a:extLst>
              <a:ext uri="{FF2B5EF4-FFF2-40B4-BE49-F238E27FC236}">
                <a16:creationId xmlns:a16="http://schemas.microsoft.com/office/drawing/2014/main" id="{BA0748E0-3E2A-5944-9AA0-96EFE7C75E31}"/>
              </a:ext>
            </a:extLst>
          </p:cNvPr>
          <p:cNvSpPr txBox="1"/>
          <p:nvPr/>
        </p:nvSpPr>
        <p:spPr>
          <a:xfrm>
            <a:off x="4347884" y="457934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4.15</a:t>
            </a:r>
            <a:endParaRPr lang="fr-FR">
              <a:solidFill>
                <a:srgbClr val="70AD47">
                  <a:lumMod val="75000"/>
                </a:srgbClr>
              </a:solidFill>
              <a:latin typeface="Calibri" panose="020F0502020204030204"/>
            </a:endParaRPr>
          </a:p>
        </p:txBody>
      </p:sp>
      <p:sp>
        <p:nvSpPr>
          <p:cNvPr id="125" name="ZoneTexte 124">
            <a:extLst>
              <a:ext uri="{FF2B5EF4-FFF2-40B4-BE49-F238E27FC236}">
                <a16:creationId xmlns:a16="http://schemas.microsoft.com/office/drawing/2014/main" id="{BB504D87-177A-0443-9D06-03B83D551AFF}"/>
              </a:ext>
            </a:extLst>
          </p:cNvPr>
          <p:cNvSpPr txBox="1"/>
          <p:nvPr/>
        </p:nvSpPr>
        <p:spPr>
          <a:xfrm>
            <a:off x="5415690" y="456871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4.14</a:t>
            </a:r>
            <a:endParaRPr lang="fr-FR">
              <a:solidFill>
                <a:srgbClr val="70AD47">
                  <a:lumMod val="75000"/>
                </a:srgbClr>
              </a:solidFill>
              <a:latin typeface="Calibri" panose="020F0502020204030204"/>
            </a:endParaRPr>
          </a:p>
        </p:txBody>
      </p:sp>
      <p:sp>
        <p:nvSpPr>
          <p:cNvPr id="126" name="ZoneTexte 125">
            <a:extLst>
              <a:ext uri="{FF2B5EF4-FFF2-40B4-BE49-F238E27FC236}">
                <a16:creationId xmlns:a16="http://schemas.microsoft.com/office/drawing/2014/main" id="{44620E22-4C0A-6D45-A393-C2569113B201}"/>
              </a:ext>
            </a:extLst>
          </p:cNvPr>
          <p:cNvSpPr txBox="1"/>
          <p:nvPr/>
        </p:nvSpPr>
        <p:spPr>
          <a:xfrm>
            <a:off x="6648061" y="456871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4.19</a:t>
            </a:r>
            <a:endParaRPr lang="fr-FR">
              <a:solidFill>
                <a:srgbClr val="70AD47">
                  <a:lumMod val="75000"/>
                </a:srgbClr>
              </a:solidFill>
              <a:latin typeface="Calibri" panose="020F0502020204030204"/>
            </a:endParaRPr>
          </a:p>
        </p:txBody>
      </p:sp>
      <p:sp>
        <p:nvSpPr>
          <p:cNvPr id="127" name="ZoneTexte 126">
            <a:extLst>
              <a:ext uri="{FF2B5EF4-FFF2-40B4-BE49-F238E27FC236}">
                <a16:creationId xmlns:a16="http://schemas.microsoft.com/office/drawing/2014/main" id="{4E4F53EF-EB7E-164C-8C92-836ECE7A77F5}"/>
              </a:ext>
            </a:extLst>
          </p:cNvPr>
          <p:cNvSpPr txBox="1"/>
          <p:nvPr/>
        </p:nvSpPr>
        <p:spPr>
          <a:xfrm>
            <a:off x="7734091" y="456871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4.28</a:t>
            </a:r>
            <a:endParaRPr lang="fr-FR">
              <a:solidFill>
                <a:srgbClr val="70AD47">
                  <a:lumMod val="75000"/>
                </a:srgbClr>
              </a:solidFill>
              <a:latin typeface="Calibri" panose="020F0502020204030204"/>
            </a:endParaRPr>
          </a:p>
        </p:txBody>
      </p:sp>
      <p:sp>
        <p:nvSpPr>
          <p:cNvPr id="128" name="ZoneTexte 127">
            <a:extLst>
              <a:ext uri="{FF2B5EF4-FFF2-40B4-BE49-F238E27FC236}">
                <a16:creationId xmlns:a16="http://schemas.microsoft.com/office/drawing/2014/main" id="{BE164A4B-48D9-8545-A3BD-F2338F2F910F}"/>
              </a:ext>
            </a:extLst>
          </p:cNvPr>
          <p:cNvSpPr txBox="1"/>
          <p:nvPr/>
        </p:nvSpPr>
        <p:spPr>
          <a:xfrm>
            <a:off x="8766477" y="4568711"/>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4.12</a:t>
            </a:r>
            <a:endParaRPr lang="fr-FR">
              <a:solidFill>
                <a:srgbClr val="70AD47">
                  <a:lumMod val="75000"/>
                </a:srgbClr>
              </a:solidFill>
              <a:latin typeface="Calibri" panose="020F0502020204030204"/>
            </a:endParaRPr>
          </a:p>
        </p:txBody>
      </p:sp>
      <p:sp>
        <p:nvSpPr>
          <p:cNvPr id="129" name="ZoneTexte 128">
            <a:extLst>
              <a:ext uri="{FF2B5EF4-FFF2-40B4-BE49-F238E27FC236}">
                <a16:creationId xmlns:a16="http://schemas.microsoft.com/office/drawing/2014/main" id="{70B12480-F8AB-4244-A815-49C7E8883601}"/>
              </a:ext>
            </a:extLst>
          </p:cNvPr>
          <p:cNvSpPr txBox="1"/>
          <p:nvPr/>
        </p:nvSpPr>
        <p:spPr>
          <a:xfrm>
            <a:off x="4337251" y="5032719"/>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2.37</a:t>
            </a:r>
            <a:endParaRPr lang="fr-FR">
              <a:solidFill>
                <a:srgbClr val="70AD47">
                  <a:lumMod val="75000"/>
                </a:srgbClr>
              </a:solidFill>
              <a:latin typeface="Calibri" panose="020F0502020204030204"/>
            </a:endParaRPr>
          </a:p>
        </p:txBody>
      </p:sp>
      <p:sp>
        <p:nvSpPr>
          <p:cNvPr id="130" name="ZoneTexte 129">
            <a:extLst>
              <a:ext uri="{FF2B5EF4-FFF2-40B4-BE49-F238E27FC236}">
                <a16:creationId xmlns:a16="http://schemas.microsoft.com/office/drawing/2014/main" id="{842C1548-A574-524B-B9E0-FD361AB6A953}"/>
              </a:ext>
            </a:extLst>
          </p:cNvPr>
          <p:cNvSpPr txBox="1"/>
          <p:nvPr/>
        </p:nvSpPr>
        <p:spPr>
          <a:xfrm>
            <a:off x="5415690" y="502208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2.26</a:t>
            </a:r>
            <a:endParaRPr lang="fr-FR">
              <a:solidFill>
                <a:srgbClr val="70AD47">
                  <a:lumMod val="75000"/>
                </a:srgbClr>
              </a:solidFill>
              <a:latin typeface="Calibri" panose="020F0502020204030204"/>
            </a:endParaRPr>
          </a:p>
        </p:txBody>
      </p:sp>
      <p:sp>
        <p:nvSpPr>
          <p:cNvPr id="131" name="ZoneTexte 130">
            <a:extLst>
              <a:ext uri="{FF2B5EF4-FFF2-40B4-BE49-F238E27FC236}">
                <a16:creationId xmlns:a16="http://schemas.microsoft.com/office/drawing/2014/main" id="{D17703D2-34A1-174A-929D-C28B9156465E}"/>
              </a:ext>
            </a:extLst>
          </p:cNvPr>
          <p:cNvSpPr txBox="1"/>
          <p:nvPr/>
        </p:nvSpPr>
        <p:spPr>
          <a:xfrm>
            <a:off x="6648061" y="502208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2.28</a:t>
            </a:r>
            <a:endParaRPr lang="fr-FR">
              <a:solidFill>
                <a:srgbClr val="70AD47">
                  <a:lumMod val="75000"/>
                </a:srgbClr>
              </a:solidFill>
              <a:latin typeface="Calibri" panose="020F0502020204030204"/>
            </a:endParaRPr>
          </a:p>
        </p:txBody>
      </p:sp>
      <p:sp>
        <p:nvSpPr>
          <p:cNvPr id="132" name="ZoneTexte 131">
            <a:extLst>
              <a:ext uri="{FF2B5EF4-FFF2-40B4-BE49-F238E27FC236}">
                <a16:creationId xmlns:a16="http://schemas.microsoft.com/office/drawing/2014/main" id="{A5F3B142-22C2-6748-861A-1F030E311EE2}"/>
              </a:ext>
            </a:extLst>
          </p:cNvPr>
          <p:cNvSpPr txBox="1"/>
          <p:nvPr/>
        </p:nvSpPr>
        <p:spPr>
          <a:xfrm>
            <a:off x="7734091" y="502208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2.36</a:t>
            </a:r>
            <a:endParaRPr lang="fr-FR">
              <a:solidFill>
                <a:srgbClr val="70AD47">
                  <a:lumMod val="75000"/>
                </a:srgbClr>
              </a:solidFill>
              <a:latin typeface="Calibri" panose="020F0502020204030204"/>
            </a:endParaRPr>
          </a:p>
        </p:txBody>
      </p:sp>
      <p:sp>
        <p:nvSpPr>
          <p:cNvPr id="133" name="ZoneTexte 132">
            <a:extLst>
              <a:ext uri="{FF2B5EF4-FFF2-40B4-BE49-F238E27FC236}">
                <a16:creationId xmlns:a16="http://schemas.microsoft.com/office/drawing/2014/main" id="{459C144B-7E42-B343-B739-CFEDC60005C3}"/>
              </a:ext>
            </a:extLst>
          </p:cNvPr>
          <p:cNvSpPr txBox="1"/>
          <p:nvPr/>
        </p:nvSpPr>
        <p:spPr>
          <a:xfrm>
            <a:off x="8766477" y="5022087"/>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2.25</a:t>
            </a:r>
            <a:endParaRPr lang="fr-FR">
              <a:solidFill>
                <a:srgbClr val="70AD47">
                  <a:lumMod val="75000"/>
                </a:srgbClr>
              </a:solidFill>
              <a:latin typeface="Calibri" panose="020F0502020204030204"/>
            </a:endParaRPr>
          </a:p>
        </p:txBody>
      </p:sp>
      <p:sp>
        <p:nvSpPr>
          <p:cNvPr id="134" name="ZoneTexte 133">
            <a:extLst>
              <a:ext uri="{FF2B5EF4-FFF2-40B4-BE49-F238E27FC236}">
                <a16:creationId xmlns:a16="http://schemas.microsoft.com/office/drawing/2014/main" id="{2F604958-912C-9C49-ACCF-B4B2908C6D3F}"/>
              </a:ext>
            </a:extLst>
          </p:cNvPr>
          <p:cNvSpPr txBox="1"/>
          <p:nvPr/>
        </p:nvSpPr>
        <p:spPr>
          <a:xfrm>
            <a:off x="4347884" y="555284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4.37</a:t>
            </a:r>
            <a:endParaRPr lang="fr-FR">
              <a:solidFill>
                <a:srgbClr val="70AD47">
                  <a:lumMod val="75000"/>
                </a:srgbClr>
              </a:solidFill>
              <a:latin typeface="Calibri" panose="020F0502020204030204"/>
            </a:endParaRPr>
          </a:p>
        </p:txBody>
      </p:sp>
      <p:sp>
        <p:nvSpPr>
          <p:cNvPr id="135" name="ZoneTexte 134">
            <a:extLst>
              <a:ext uri="{FF2B5EF4-FFF2-40B4-BE49-F238E27FC236}">
                <a16:creationId xmlns:a16="http://schemas.microsoft.com/office/drawing/2014/main" id="{F0A3FCC0-2580-E64A-B4B8-0C842C826334}"/>
              </a:ext>
            </a:extLst>
          </p:cNvPr>
          <p:cNvSpPr txBox="1"/>
          <p:nvPr/>
        </p:nvSpPr>
        <p:spPr>
          <a:xfrm>
            <a:off x="5426323" y="554221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4.36</a:t>
            </a:r>
            <a:endParaRPr lang="fr-FR">
              <a:solidFill>
                <a:srgbClr val="70AD47">
                  <a:lumMod val="75000"/>
                </a:srgbClr>
              </a:solidFill>
              <a:latin typeface="Calibri" panose="020F0502020204030204"/>
            </a:endParaRPr>
          </a:p>
        </p:txBody>
      </p:sp>
      <p:sp>
        <p:nvSpPr>
          <p:cNvPr id="136" name="ZoneTexte 135">
            <a:extLst>
              <a:ext uri="{FF2B5EF4-FFF2-40B4-BE49-F238E27FC236}">
                <a16:creationId xmlns:a16="http://schemas.microsoft.com/office/drawing/2014/main" id="{40430193-7073-AD41-BFB1-C30512AF5AD3}"/>
              </a:ext>
            </a:extLst>
          </p:cNvPr>
          <p:cNvSpPr txBox="1"/>
          <p:nvPr/>
        </p:nvSpPr>
        <p:spPr>
          <a:xfrm>
            <a:off x="6658694" y="554221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4.39</a:t>
            </a:r>
            <a:endParaRPr lang="fr-FR">
              <a:solidFill>
                <a:srgbClr val="70AD47">
                  <a:lumMod val="75000"/>
                </a:srgbClr>
              </a:solidFill>
              <a:latin typeface="Calibri" panose="020F0502020204030204"/>
            </a:endParaRPr>
          </a:p>
        </p:txBody>
      </p:sp>
      <p:sp>
        <p:nvSpPr>
          <p:cNvPr id="137" name="ZoneTexte 136">
            <a:extLst>
              <a:ext uri="{FF2B5EF4-FFF2-40B4-BE49-F238E27FC236}">
                <a16:creationId xmlns:a16="http://schemas.microsoft.com/office/drawing/2014/main" id="{E1649EBA-B528-6D47-A52D-449F66F180F5}"/>
              </a:ext>
            </a:extLst>
          </p:cNvPr>
          <p:cNvSpPr txBox="1"/>
          <p:nvPr/>
        </p:nvSpPr>
        <p:spPr>
          <a:xfrm>
            <a:off x="7744724" y="554221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4.46</a:t>
            </a:r>
            <a:endParaRPr lang="fr-FR">
              <a:solidFill>
                <a:srgbClr val="70AD47">
                  <a:lumMod val="75000"/>
                </a:srgbClr>
              </a:solidFill>
              <a:latin typeface="Calibri" panose="020F0502020204030204"/>
            </a:endParaRPr>
          </a:p>
        </p:txBody>
      </p:sp>
      <p:sp>
        <p:nvSpPr>
          <p:cNvPr id="138" name="ZoneTexte 137">
            <a:extLst>
              <a:ext uri="{FF2B5EF4-FFF2-40B4-BE49-F238E27FC236}">
                <a16:creationId xmlns:a16="http://schemas.microsoft.com/office/drawing/2014/main" id="{D8ACC051-E7D6-654C-B8D2-65412FCFE959}"/>
              </a:ext>
            </a:extLst>
          </p:cNvPr>
          <p:cNvSpPr txBox="1"/>
          <p:nvPr/>
        </p:nvSpPr>
        <p:spPr>
          <a:xfrm>
            <a:off x="8777110" y="554221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4.25</a:t>
            </a:r>
            <a:endParaRPr lang="fr-FR">
              <a:solidFill>
                <a:srgbClr val="70AD47">
                  <a:lumMod val="75000"/>
                </a:srgbClr>
              </a:solidFill>
              <a:latin typeface="Calibri" panose="020F0502020204030204"/>
            </a:endParaRPr>
          </a:p>
        </p:txBody>
      </p:sp>
      <p:sp>
        <p:nvSpPr>
          <p:cNvPr id="139" name="ZoneTexte 138">
            <a:extLst>
              <a:ext uri="{FF2B5EF4-FFF2-40B4-BE49-F238E27FC236}">
                <a16:creationId xmlns:a16="http://schemas.microsoft.com/office/drawing/2014/main" id="{45FCE4AC-1ED6-754B-A719-CAF0037BF5A5}"/>
              </a:ext>
            </a:extLst>
          </p:cNvPr>
          <p:cNvSpPr txBox="1"/>
          <p:nvPr/>
        </p:nvSpPr>
        <p:spPr>
          <a:xfrm>
            <a:off x="4347884" y="5988295"/>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2.78</a:t>
            </a:r>
            <a:endParaRPr lang="fr-FR">
              <a:solidFill>
                <a:srgbClr val="70AD47">
                  <a:lumMod val="75000"/>
                </a:srgbClr>
              </a:solidFill>
              <a:latin typeface="Calibri" panose="020F0502020204030204"/>
            </a:endParaRPr>
          </a:p>
        </p:txBody>
      </p:sp>
      <p:sp>
        <p:nvSpPr>
          <p:cNvPr id="140" name="ZoneTexte 139">
            <a:extLst>
              <a:ext uri="{FF2B5EF4-FFF2-40B4-BE49-F238E27FC236}">
                <a16:creationId xmlns:a16="http://schemas.microsoft.com/office/drawing/2014/main" id="{1C9A9EC9-9F37-F647-B8A7-2212D03F2D78}"/>
              </a:ext>
            </a:extLst>
          </p:cNvPr>
          <p:cNvSpPr txBox="1"/>
          <p:nvPr/>
        </p:nvSpPr>
        <p:spPr>
          <a:xfrm>
            <a:off x="5426323" y="597766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2.79</a:t>
            </a:r>
            <a:endParaRPr lang="fr-FR">
              <a:solidFill>
                <a:srgbClr val="70AD47">
                  <a:lumMod val="75000"/>
                </a:srgbClr>
              </a:solidFill>
              <a:latin typeface="Calibri" panose="020F0502020204030204"/>
            </a:endParaRPr>
          </a:p>
        </p:txBody>
      </p:sp>
      <p:sp>
        <p:nvSpPr>
          <p:cNvPr id="141" name="ZoneTexte 140">
            <a:extLst>
              <a:ext uri="{FF2B5EF4-FFF2-40B4-BE49-F238E27FC236}">
                <a16:creationId xmlns:a16="http://schemas.microsoft.com/office/drawing/2014/main" id="{30B2E6A3-D170-4544-83DF-23A654C038AC}"/>
              </a:ext>
            </a:extLst>
          </p:cNvPr>
          <p:cNvSpPr txBox="1"/>
          <p:nvPr/>
        </p:nvSpPr>
        <p:spPr>
          <a:xfrm>
            <a:off x="6658694" y="597766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2.79</a:t>
            </a:r>
            <a:endParaRPr lang="fr-FR">
              <a:solidFill>
                <a:srgbClr val="70AD47">
                  <a:lumMod val="75000"/>
                </a:srgbClr>
              </a:solidFill>
              <a:latin typeface="Calibri" panose="020F0502020204030204"/>
            </a:endParaRPr>
          </a:p>
        </p:txBody>
      </p:sp>
      <p:sp>
        <p:nvSpPr>
          <p:cNvPr id="142" name="ZoneTexte 141">
            <a:extLst>
              <a:ext uri="{FF2B5EF4-FFF2-40B4-BE49-F238E27FC236}">
                <a16:creationId xmlns:a16="http://schemas.microsoft.com/office/drawing/2014/main" id="{52F8D7D6-6399-E144-8318-A0F7F5B41BCB}"/>
              </a:ext>
            </a:extLst>
          </p:cNvPr>
          <p:cNvSpPr txBox="1"/>
          <p:nvPr/>
        </p:nvSpPr>
        <p:spPr>
          <a:xfrm>
            <a:off x="7744724" y="597766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2.87</a:t>
            </a:r>
            <a:endParaRPr lang="fr-FR">
              <a:solidFill>
                <a:srgbClr val="70AD47">
                  <a:lumMod val="75000"/>
                </a:srgbClr>
              </a:solidFill>
              <a:latin typeface="Calibri" panose="020F0502020204030204"/>
            </a:endParaRPr>
          </a:p>
        </p:txBody>
      </p:sp>
      <p:sp>
        <p:nvSpPr>
          <p:cNvPr id="143" name="ZoneTexte 142">
            <a:extLst>
              <a:ext uri="{FF2B5EF4-FFF2-40B4-BE49-F238E27FC236}">
                <a16:creationId xmlns:a16="http://schemas.microsoft.com/office/drawing/2014/main" id="{21CDA395-FBB2-BB48-85FF-DCEBD2BB8477}"/>
              </a:ext>
            </a:extLst>
          </p:cNvPr>
          <p:cNvSpPr txBox="1"/>
          <p:nvPr/>
        </p:nvSpPr>
        <p:spPr>
          <a:xfrm>
            <a:off x="8777110" y="5977663"/>
            <a:ext cx="457200" cy="261610"/>
          </a:xfrm>
          <a:prstGeom prst="rect">
            <a:avLst/>
          </a:prstGeom>
          <a:noFill/>
        </p:spPr>
        <p:txBody>
          <a:bodyPr wrap="square" rtlCol="0">
            <a:spAutoFit/>
          </a:bodyPr>
          <a:lstStyle/>
          <a:p>
            <a:r>
              <a:rPr lang="fr-FR" sz="1100">
                <a:solidFill>
                  <a:srgbClr val="70AD47">
                    <a:lumMod val="75000"/>
                  </a:srgbClr>
                </a:solidFill>
                <a:latin typeface="Calibri" panose="020F0502020204030204"/>
              </a:rPr>
              <a:t>2.84</a:t>
            </a:r>
            <a:endParaRPr lang="fr-FR">
              <a:solidFill>
                <a:srgbClr val="70AD47">
                  <a:lumMod val="75000"/>
                </a:srgbClr>
              </a:solidFill>
              <a:latin typeface="Calibri" panose="020F0502020204030204"/>
            </a:endParaRPr>
          </a:p>
        </p:txBody>
      </p:sp>
      <p:sp>
        <p:nvSpPr>
          <p:cNvPr id="144" name="Ellipse 143">
            <a:extLst>
              <a:ext uri="{FF2B5EF4-FFF2-40B4-BE49-F238E27FC236}">
                <a16:creationId xmlns:a16="http://schemas.microsoft.com/office/drawing/2014/main" id="{6AC59052-3EF1-0B40-BE2C-0E3D31A62F94}"/>
              </a:ext>
            </a:extLst>
          </p:cNvPr>
          <p:cNvSpPr/>
          <p:nvPr/>
        </p:nvSpPr>
        <p:spPr>
          <a:xfrm>
            <a:off x="3965115" y="4894087"/>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Ellipse 144">
            <a:extLst>
              <a:ext uri="{FF2B5EF4-FFF2-40B4-BE49-F238E27FC236}">
                <a16:creationId xmlns:a16="http://schemas.microsoft.com/office/drawing/2014/main" id="{9C84A579-617A-AB4A-9133-614A1A099C19}"/>
              </a:ext>
            </a:extLst>
          </p:cNvPr>
          <p:cNvSpPr/>
          <p:nvPr/>
        </p:nvSpPr>
        <p:spPr>
          <a:xfrm>
            <a:off x="3967771" y="5852487"/>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Ellipse 145">
            <a:extLst>
              <a:ext uri="{FF2B5EF4-FFF2-40B4-BE49-F238E27FC236}">
                <a16:creationId xmlns:a16="http://schemas.microsoft.com/office/drawing/2014/main" id="{15265A22-1255-5B43-AAEB-EA1C6C178426}"/>
              </a:ext>
            </a:extLst>
          </p:cNvPr>
          <p:cNvSpPr/>
          <p:nvPr/>
        </p:nvSpPr>
        <p:spPr>
          <a:xfrm>
            <a:off x="4990151" y="4884703"/>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Ellipse 146">
            <a:extLst>
              <a:ext uri="{FF2B5EF4-FFF2-40B4-BE49-F238E27FC236}">
                <a16:creationId xmlns:a16="http://schemas.microsoft.com/office/drawing/2014/main" id="{914DB878-DC2F-3C4F-9942-DCAD454693C5}"/>
              </a:ext>
            </a:extLst>
          </p:cNvPr>
          <p:cNvSpPr/>
          <p:nvPr/>
        </p:nvSpPr>
        <p:spPr>
          <a:xfrm>
            <a:off x="5007749" y="5852469"/>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a:extLst>
              <a:ext uri="{FF2B5EF4-FFF2-40B4-BE49-F238E27FC236}">
                <a16:creationId xmlns:a16="http://schemas.microsoft.com/office/drawing/2014/main" id="{F0348A1B-9186-6B42-B76A-72663A75B616}"/>
              </a:ext>
            </a:extLst>
          </p:cNvPr>
          <p:cNvSpPr/>
          <p:nvPr/>
        </p:nvSpPr>
        <p:spPr>
          <a:xfrm>
            <a:off x="8407377" y="2983823"/>
            <a:ext cx="579471" cy="25599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63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892429" y="2359641"/>
            <a:ext cx="7815262" cy="3741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Semi-supervised recap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Data to business transition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b="1">
                <a:solidFill>
                  <a:srgbClr val="22759E"/>
                </a:solidFill>
                <a:ea typeface="Verdana" panose="020B0604030504040204" pitchFamily="34" charset="0"/>
                <a:cs typeface="Verdana" panose="020B0604030504040204" pitchFamily="34" charset="0"/>
              </a:rPr>
              <a:t>Business workshop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Agile methodology</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Conclusion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a:lnSpc>
                <a:spcPct val="150000"/>
              </a:lnSpc>
            </a:pPr>
            <a:endParaRPr lang="en-US" sz="2000">
              <a:solidFill>
                <a:schemeClr val="bg2"/>
              </a:solidFill>
            </a:endParaRPr>
          </a:p>
        </p:txBody>
      </p:sp>
    </p:spTree>
    <p:extLst>
      <p:ext uri="{BB962C8B-B14F-4D97-AF65-F5344CB8AC3E}">
        <p14:creationId xmlns:p14="http://schemas.microsoft.com/office/powerpoint/2010/main" val="934615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0D13-0026-400E-BDBF-FEFA6422E718}"/>
              </a:ext>
            </a:extLst>
          </p:cNvPr>
          <p:cNvSpPr>
            <a:spLocks noGrp="1"/>
          </p:cNvSpPr>
          <p:nvPr>
            <p:ph type="title"/>
          </p:nvPr>
        </p:nvSpPr>
        <p:spPr/>
        <p:txBody>
          <a:bodyPr/>
          <a:lstStyle/>
          <a:p>
            <a:r>
              <a:rPr lang="en-US"/>
              <a:t>Your final restitution : the business case</a:t>
            </a:r>
          </a:p>
        </p:txBody>
      </p:sp>
      <p:sp>
        <p:nvSpPr>
          <p:cNvPr id="3" name="Rectangle 2">
            <a:extLst>
              <a:ext uri="{FF2B5EF4-FFF2-40B4-BE49-F238E27FC236}">
                <a16:creationId xmlns:a16="http://schemas.microsoft.com/office/drawing/2014/main" id="{F2A47697-A2F9-44C3-B790-DCB9B6C407FF}"/>
              </a:ext>
            </a:extLst>
          </p:cNvPr>
          <p:cNvSpPr/>
          <p:nvPr/>
        </p:nvSpPr>
        <p:spPr>
          <a:xfrm>
            <a:off x="3222174" y="2444823"/>
            <a:ext cx="7271656" cy="461665"/>
          </a:xfrm>
          <a:prstGeom prst="rect">
            <a:avLst/>
          </a:prstGeom>
          <a:solidFill>
            <a:schemeClr val="tx2">
              <a:lumMod val="20000"/>
              <a:lumOff val="80000"/>
            </a:schemeClr>
          </a:solidFill>
        </p:spPr>
        <p:txBody>
          <a:bodyPr wrap="square">
            <a:spAutoFit/>
          </a:bodyPr>
          <a:lstStyle/>
          <a:p>
            <a:pPr algn="ctr"/>
            <a:r>
              <a:rPr lang="fr-FR" sz="2400" err="1">
                <a:solidFill>
                  <a:schemeClr val="bg2">
                    <a:lumMod val="50000"/>
                  </a:schemeClr>
                </a:solidFill>
              </a:rPr>
              <a:t>What</a:t>
            </a:r>
            <a:r>
              <a:rPr lang="fr-FR" sz="2400">
                <a:solidFill>
                  <a:schemeClr val="bg2">
                    <a:lumMod val="50000"/>
                  </a:schemeClr>
                </a:solidFill>
              </a:rPr>
              <a:t> </a:t>
            </a:r>
            <a:r>
              <a:rPr lang="fr-FR" sz="2400" err="1">
                <a:solidFill>
                  <a:schemeClr val="bg2">
                    <a:lumMod val="50000"/>
                  </a:schemeClr>
                </a:solidFill>
              </a:rPr>
              <a:t>is</a:t>
            </a:r>
            <a:r>
              <a:rPr lang="fr-FR" sz="2400">
                <a:solidFill>
                  <a:schemeClr val="bg2">
                    <a:lumMod val="50000"/>
                  </a:schemeClr>
                </a:solidFill>
              </a:rPr>
              <a:t> the </a:t>
            </a:r>
            <a:r>
              <a:rPr lang="fr-FR" sz="2400" b="1">
                <a:solidFill>
                  <a:schemeClr val="bg2">
                    <a:lumMod val="50000"/>
                  </a:schemeClr>
                </a:solidFill>
              </a:rPr>
              <a:t>key value driver </a:t>
            </a:r>
            <a:r>
              <a:rPr lang="fr-FR" sz="2400">
                <a:solidFill>
                  <a:schemeClr val="bg2">
                    <a:lumMod val="50000"/>
                  </a:schemeClr>
                </a:solidFill>
              </a:rPr>
              <a:t>for </a:t>
            </a:r>
            <a:r>
              <a:rPr lang="fr-FR" sz="2400" err="1">
                <a:solidFill>
                  <a:schemeClr val="bg2">
                    <a:lumMod val="50000"/>
                  </a:schemeClr>
                </a:solidFill>
              </a:rPr>
              <a:t>your</a:t>
            </a:r>
            <a:r>
              <a:rPr lang="fr-FR" sz="2400">
                <a:solidFill>
                  <a:schemeClr val="bg2">
                    <a:lumMod val="50000"/>
                  </a:schemeClr>
                </a:solidFill>
              </a:rPr>
              <a:t> </a:t>
            </a:r>
            <a:r>
              <a:rPr lang="fr-FR" sz="2400" err="1">
                <a:solidFill>
                  <a:schemeClr val="bg2">
                    <a:lumMod val="50000"/>
                  </a:schemeClr>
                </a:solidFill>
              </a:rPr>
              <a:t>CenterParc</a:t>
            </a:r>
            <a:r>
              <a:rPr lang="fr-FR" sz="2400">
                <a:solidFill>
                  <a:schemeClr val="bg2">
                    <a:lumMod val="50000"/>
                  </a:schemeClr>
                </a:solidFill>
              </a:rPr>
              <a:t>? </a:t>
            </a:r>
          </a:p>
        </p:txBody>
      </p:sp>
      <p:sp>
        <p:nvSpPr>
          <p:cNvPr id="4" name="Rectangle 3">
            <a:extLst>
              <a:ext uri="{FF2B5EF4-FFF2-40B4-BE49-F238E27FC236}">
                <a16:creationId xmlns:a16="http://schemas.microsoft.com/office/drawing/2014/main" id="{968B0149-999A-4147-8A11-FC94AB3568F1}"/>
              </a:ext>
            </a:extLst>
          </p:cNvPr>
          <p:cNvSpPr/>
          <p:nvPr/>
        </p:nvSpPr>
        <p:spPr>
          <a:xfrm>
            <a:off x="337458" y="1650165"/>
            <a:ext cx="11635468" cy="461665"/>
          </a:xfrm>
          <a:prstGeom prst="rect">
            <a:avLst/>
          </a:prstGeom>
        </p:spPr>
        <p:txBody>
          <a:bodyPr wrap="square">
            <a:spAutoFit/>
          </a:bodyPr>
          <a:lstStyle/>
          <a:p>
            <a:pPr algn="just"/>
            <a:r>
              <a:rPr lang="fr-FR" sz="2400">
                <a:solidFill>
                  <a:schemeClr val="tx2"/>
                </a:solidFill>
              </a:rPr>
              <a:t>The objective of the mission </a:t>
            </a:r>
            <a:r>
              <a:rPr lang="fr-FR" sz="2400" err="1">
                <a:solidFill>
                  <a:schemeClr val="tx2"/>
                </a:solidFill>
              </a:rPr>
              <a:t>is</a:t>
            </a:r>
            <a:r>
              <a:rPr lang="fr-FR" sz="2400">
                <a:solidFill>
                  <a:schemeClr val="tx2"/>
                </a:solidFill>
              </a:rPr>
              <a:t> to help the client </a:t>
            </a:r>
            <a:r>
              <a:rPr lang="fr-FR" sz="2400" b="1">
                <a:solidFill>
                  <a:schemeClr val="tx2"/>
                </a:solidFill>
              </a:rPr>
              <a:t>lead </a:t>
            </a:r>
            <a:r>
              <a:rPr lang="fr-FR" sz="2400" b="1" err="1">
                <a:solidFill>
                  <a:schemeClr val="tx2"/>
                </a:solidFill>
              </a:rPr>
              <a:t>with</a:t>
            </a:r>
            <a:r>
              <a:rPr lang="fr-FR" sz="2400" b="1">
                <a:solidFill>
                  <a:schemeClr val="tx2"/>
                </a:solidFill>
              </a:rPr>
              <a:t> data-</a:t>
            </a:r>
            <a:r>
              <a:rPr lang="fr-FR" sz="2400" b="1" err="1">
                <a:solidFill>
                  <a:schemeClr val="tx2"/>
                </a:solidFill>
              </a:rPr>
              <a:t>driven</a:t>
            </a:r>
            <a:r>
              <a:rPr lang="fr-FR" sz="2400" b="1">
                <a:solidFill>
                  <a:schemeClr val="tx2"/>
                </a:solidFill>
              </a:rPr>
              <a:t> </a:t>
            </a:r>
            <a:r>
              <a:rPr lang="fr-FR" sz="2400" b="1" err="1">
                <a:solidFill>
                  <a:schemeClr val="tx2"/>
                </a:solidFill>
              </a:rPr>
              <a:t>decisions</a:t>
            </a:r>
            <a:r>
              <a:rPr lang="fr-FR" sz="2400">
                <a:solidFill>
                  <a:schemeClr val="tx2"/>
                </a:solidFill>
              </a:rPr>
              <a:t>.  </a:t>
            </a:r>
          </a:p>
        </p:txBody>
      </p:sp>
      <p:sp>
        <p:nvSpPr>
          <p:cNvPr id="5" name="Arrow: Right 4">
            <a:extLst>
              <a:ext uri="{FF2B5EF4-FFF2-40B4-BE49-F238E27FC236}">
                <a16:creationId xmlns:a16="http://schemas.microsoft.com/office/drawing/2014/main" id="{FB9188D9-937E-45EF-BDF1-D71EB444EA55}"/>
              </a:ext>
            </a:extLst>
          </p:cNvPr>
          <p:cNvSpPr/>
          <p:nvPr/>
        </p:nvSpPr>
        <p:spPr>
          <a:xfrm>
            <a:off x="1469570" y="2536372"/>
            <a:ext cx="1328058" cy="359228"/>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9E249747-D76B-4B89-B114-5252FE08C7F6}"/>
              </a:ext>
            </a:extLst>
          </p:cNvPr>
          <p:cNvGrpSpPr/>
          <p:nvPr/>
        </p:nvGrpSpPr>
        <p:grpSpPr>
          <a:xfrm>
            <a:off x="1050477" y="3652158"/>
            <a:ext cx="10091047" cy="1926771"/>
            <a:chOff x="1077692" y="3652158"/>
            <a:chExt cx="10091047" cy="1926771"/>
          </a:xfrm>
        </p:grpSpPr>
        <p:sp>
          <p:nvSpPr>
            <p:cNvPr id="6" name="Rectangle 5">
              <a:extLst>
                <a:ext uri="{FF2B5EF4-FFF2-40B4-BE49-F238E27FC236}">
                  <a16:creationId xmlns:a16="http://schemas.microsoft.com/office/drawing/2014/main" id="{984C7E17-9276-4A12-972A-B53EEA051612}"/>
                </a:ext>
              </a:extLst>
            </p:cNvPr>
            <p:cNvSpPr/>
            <p:nvPr/>
          </p:nvSpPr>
          <p:spPr>
            <a:xfrm>
              <a:off x="1077692" y="3652158"/>
              <a:ext cx="2667000" cy="1926771"/>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2">
                      <a:lumMod val="50000"/>
                    </a:schemeClr>
                  </a:solidFill>
                </a:rPr>
                <a:t>Identify</a:t>
              </a:r>
              <a:r>
                <a:rPr lang="fr-FR">
                  <a:solidFill>
                    <a:schemeClr val="bg2">
                      <a:lumMod val="50000"/>
                    </a:schemeClr>
                  </a:solidFill>
                </a:rPr>
                <a:t> the key value driver and </a:t>
              </a:r>
              <a:r>
                <a:rPr lang="fr-FR" err="1">
                  <a:solidFill>
                    <a:schemeClr val="bg2">
                      <a:lumMod val="50000"/>
                    </a:schemeClr>
                  </a:solidFill>
                </a:rPr>
                <a:t>provide</a:t>
              </a:r>
              <a:r>
                <a:rPr lang="fr-FR">
                  <a:solidFill>
                    <a:schemeClr val="bg2">
                      <a:lumMod val="50000"/>
                    </a:schemeClr>
                  </a:solidFill>
                </a:rPr>
                <a:t> KPIs to </a:t>
              </a:r>
              <a:r>
                <a:rPr lang="fr-FR" err="1">
                  <a:solidFill>
                    <a:schemeClr val="bg2">
                      <a:lumMod val="50000"/>
                    </a:schemeClr>
                  </a:solidFill>
                </a:rPr>
                <a:t>track</a:t>
              </a:r>
              <a:r>
                <a:rPr lang="fr-FR">
                  <a:solidFill>
                    <a:schemeClr val="bg2">
                      <a:lumMod val="50000"/>
                    </a:schemeClr>
                  </a:solidFill>
                </a:rPr>
                <a:t> (ex : </a:t>
              </a:r>
              <a:r>
                <a:rPr lang="fr-FR" err="1">
                  <a:solidFill>
                    <a:schemeClr val="bg2">
                      <a:lumMod val="50000"/>
                    </a:schemeClr>
                  </a:solidFill>
                </a:rPr>
                <a:t>average</a:t>
              </a:r>
              <a:r>
                <a:rPr lang="fr-FR">
                  <a:solidFill>
                    <a:schemeClr val="bg2">
                      <a:lumMod val="50000"/>
                    </a:schemeClr>
                  </a:solidFill>
                </a:rPr>
                <a:t> </a:t>
              </a:r>
              <a:r>
                <a:rPr lang="fr-FR" err="1">
                  <a:solidFill>
                    <a:schemeClr val="bg2">
                      <a:lumMod val="50000"/>
                    </a:schemeClr>
                  </a:solidFill>
                </a:rPr>
                <a:t>order</a:t>
              </a:r>
              <a:r>
                <a:rPr lang="fr-FR">
                  <a:solidFill>
                    <a:schemeClr val="bg2">
                      <a:lumMod val="50000"/>
                    </a:schemeClr>
                  </a:solidFill>
                </a:rPr>
                <a:t> value, net </a:t>
              </a:r>
              <a:r>
                <a:rPr lang="fr-FR" err="1">
                  <a:solidFill>
                    <a:schemeClr val="bg2">
                      <a:lumMod val="50000"/>
                    </a:schemeClr>
                  </a:solidFill>
                </a:rPr>
                <a:t>promoter</a:t>
              </a:r>
              <a:r>
                <a:rPr lang="fr-FR">
                  <a:solidFill>
                    <a:schemeClr val="bg2">
                      <a:lumMod val="50000"/>
                    </a:schemeClr>
                  </a:solidFill>
                </a:rPr>
                <a:t> score) </a:t>
              </a:r>
            </a:p>
          </p:txBody>
        </p:sp>
        <p:sp>
          <p:nvSpPr>
            <p:cNvPr id="7" name="Rectangle 6">
              <a:extLst>
                <a:ext uri="{FF2B5EF4-FFF2-40B4-BE49-F238E27FC236}">
                  <a16:creationId xmlns:a16="http://schemas.microsoft.com/office/drawing/2014/main" id="{EC7A852F-9873-4F58-9F52-50272FDD3522}"/>
                </a:ext>
              </a:extLst>
            </p:cNvPr>
            <p:cNvSpPr/>
            <p:nvPr/>
          </p:nvSpPr>
          <p:spPr>
            <a:xfrm>
              <a:off x="4789716" y="3652158"/>
              <a:ext cx="2667000" cy="1926771"/>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2">
                      <a:lumMod val="50000"/>
                    </a:schemeClr>
                  </a:solidFill>
                </a:rPr>
                <a:t>Estimate</a:t>
              </a:r>
              <a:r>
                <a:rPr lang="fr-FR">
                  <a:solidFill>
                    <a:schemeClr val="bg2">
                      <a:lumMod val="50000"/>
                    </a:schemeClr>
                  </a:solidFill>
                </a:rPr>
                <a:t> for </a:t>
              </a:r>
              <a:r>
                <a:rPr lang="fr-FR" err="1">
                  <a:solidFill>
                    <a:schemeClr val="bg2">
                      <a:lumMod val="50000"/>
                    </a:schemeClr>
                  </a:solidFill>
                </a:rPr>
                <a:t>each</a:t>
              </a:r>
              <a:r>
                <a:rPr lang="fr-FR">
                  <a:solidFill>
                    <a:schemeClr val="bg2">
                      <a:lumMod val="50000"/>
                    </a:schemeClr>
                  </a:solidFill>
                </a:rPr>
                <a:t> driver the </a:t>
              </a:r>
              <a:r>
                <a:rPr lang="fr-FR" err="1">
                  <a:solidFill>
                    <a:schemeClr val="bg2">
                      <a:lumMod val="50000"/>
                    </a:schemeClr>
                  </a:solidFill>
                </a:rPr>
                <a:t>costs</a:t>
              </a:r>
              <a:r>
                <a:rPr lang="fr-FR">
                  <a:solidFill>
                    <a:schemeClr val="bg2">
                      <a:lumMod val="50000"/>
                    </a:schemeClr>
                  </a:solidFill>
                </a:rPr>
                <a:t> and </a:t>
              </a:r>
              <a:r>
                <a:rPr lang="fr-FR" err="1">
                  <a:solidFill>
                    <a:schemeClr val="bg2">
                      <a:lumMod val="50000"/>
                    </a:schemeClr>
                  </a:solidFill>
                </a:rPr>
                <a:t>benefits</a:t>
              </a:r>
              <a:r>
                <a:rPr lang="fr-FR">
                  <a:solidFill>
                    <a:schemeClr val="bg2">
                      <a:lumMod val="50000"/>
                    </a:schemeClr>
                  </a:solidFill>
                </a:rPr>
                <a:t>, quantifiable and non quantifiable</a:t>
              </a:r>
            </a:p>
          </p:txBody>
        </p:sp>
        <p:sp>
          <p:nvSpPr>
            <p:cNvPr id="8" name="Rectangle 7">
              <a:extLst>
                <a:ext uri="{FF2B5EF4-FFF2-40B4-BE49-F238E27FC236}">
                  <a16:creationId xmlns:a16="http://schemas.microsoft.com/office/drawing/2014/main" id="{DFBDEFCD-BE83-4814-860E-F2AB574D460B}"/>
                </a:ext>
              </a:extLst>
            </p:cNvPr>
            <p:cNvSpPr/>
            <p:nvPr/>
          </p:nvSpPr>
          <p:spPr>
            <a:xfrm>
              <a:off x="8501739" y="3652158"/>
              <a:ext cx="2667000" cy="1926771"/>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2">
                      <a:lumMod val="50000"/>
                    </a:schemeClr>
                  </a:solidFill>
                </a:rPr>
                <a:t>Define</a:t>
              </a:r>
              <a:r>
                <a:rPr lang="fr-FR">
                  <a:solidFill>
                    <a:schemeClr val="bg2">
                      <a:lumMod val="50000"/>
                    </a:schemeClr>
                  </a:solidFill>
                </a:rPr>
                <a:t> a </a:t>
              </a:r>
              <a:r>
                <a:rPr lang="fr-FR" err="1">
                  <a:solidFill>
                    <a:schemeClr val="bg2">
                      <a:lumMod val="50000"/>
                    </a:schemeClr>
                  </a:solidFill>
                </a:rPr>
                <a:t>strategy</a:t>
              </a:r>
              <a:r>
                <a:rPr lang="fr-FR">
                  <a:solidFill>
                    <a:schemeClr val="bg2">
                      <a:lumMod val="50000"/>
                    </a:schemeClr>
                  </a:solidFill>
                </a:rPr>
                <a:t> and KPIs to </a:t>
              </a:r>
              <a:r>
                <a:rPr lang="fr-FR" err="1">
                  <a:solidFill>
                    <a:schemeClr val="bg2">
                      <a:lumMod val="50000"/>
                    </a:schemeClr>
                  </a:solidFill>
                </a:rPr>
                <a:t>track</a:t>
              </a:r>
              <a:r>
                <a:rPr lang="fr-FR">
                  <a:solidFill>
                    <a:schemeClr val="bg2">
                      <a:lumMod val="50000"/>
                    </a:schemeClr>
                  </a:solidFill>
                </a:rPr>
                <a:t> for goals</a:t>
              </a:r>
            </a:p>
          </p:txBody>
        </p:sp>
      </p:grpSp>
      <p:sp>
        <p:nvSpPr>
          <p:cNvPr id="10" name="Oval 9">
            <a:extLst>
              <a:ext uri="{FF2B5EF4-FFF2-40B4-BE49-F238E27FC236}">
                <a16:creationId xmlns:a16="http://schemas.microsoft.com/office/drawing/2014/main" id="{6EFCA5C1-6A6C-45C6-A37A-8178824F53D4}"/>
              </a:ext>
            </a:extLst>
          </p:cNvPr>
          <p:cNvSpPr/>
          <p:nvPr/>
        </p:nvSpPr>
        <p:spPr>
          <a:xfrm>
            <a:off x="859971" y="3429000"/>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1</a:t>
            </a:r>
          </a:p>
        </p:txBody>
      </p:sp>
      <p:sp>
        <p:nvSpPr>
          <p:cNvPr id="11" name="Oval 10">
            <a:extLst>
              <a:ext uri="{FF2B5EF4-FFF2-40B4-BE49-F238E27FC236}">
                <a16:creationId xmlns:a16="http://schemas.microsoft.com/office/drawing/2014/main" id="{8763C14C-1321-4C65-A68A-A1BBC223B47C}"/>
              </a:ext>
            </a:extLst>
          </p:cNvPr>
          <p:cNvSpPr/>
          <p:nvPr/>
        </p:nvSpPr>
        <p:spPr>
          <a:xfrm>
            <a:off x="4474028" y="3429000"/>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2</a:t>
            </a:r>
          </a:p>
        </p:txBody>
      </p:sp>
      <p:sp>
        <p:nvSpPr>
          <p:cNvPr id="12" name="Oval 11">
            <a:extLst>
              <a:ext uri="{FF2B5EF4-FFF2-40B4-BE49-F238E27FC236}">
                <a16:creationId xmlns:a16="http://schemas.microsoft.com/office/drawing/2014/main" id="{30360DD2-5489-4B99-9A69-6A251471CD5D}"/>
              </a:ext>
            </a:extLst>
          </p:cNvPr>
          <p:cNvSpPr/>
          <p:nvPr/>
        </p:nvSpPr>
        <p:spPr>
          <a:xfrm>
            <a:off x="8251371" y="3429000"/>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3</a:t>
            </a:r>
          </a:p>
        </p:txBody>
      </p:sp>
    </p:spTree>
    <p:extLst>
      <p:ext uri="{BB962C8B-B14F-4D97-AF65-F5344CB8AC3E}">
        <p14:creationId xmlns:p14="http://schemas.microsoft.com/office/powerpoint/2010/main" val="194881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71FC-193C-499C-AC22-0E4C3FB0198E}"/>
              </a:ext>
            </a:extLst>
          </p:cNvPr>
          <p:cNvSpPr>
            <a:spLocks noGrp="1"/>
          </p:cNvSpPr>
          <p:nvPr>
            <p:ph type="title"/>
          </p:nvPr>
        </p:nvSpPr>
        <p:spPr/>
        <p:txBody>
          <a:bodyPr/>
          <a:lstStyle/>
          <a:p>
            <a:r>
              <a:rPr lang="en-US"/>
              <a:t>The business case</a:t>
            </a:r>
          </a:p>
        </p:txBody>
      </p:sp>
      <p:grpSp>
        <p:nvGrpSpPr>
          <p:cNvPr id="31" name="Group 30">
            <a:extLst>
              <a:ext uri="{FF2B5EF4-FFF2-40B4-BE49-F238E27FC236}">
                <a16:creationId xmlns:a16="http://schemas.microsoft.com/office/drawing/2014/main" id="{57568E77-7345-450A-8B38-CC983F882CCD}"/>
              </a:ext>
            </a:extLst>
          </p:cNvPr>
          <p:cNvGrpSpPr/>
          <p:nvPr/>
        </p:nvGrpSpPr>
        <p:grpSpPr>
          <a:xfrm>
            <a:off x="212867" y="2362203"/>
            <a:ext cx="1980000" cy="4065867"/>
            <a:chOff x="212867" y="2362203"/>
            <a:chExt cx="1980000" cy="4065867"/>
          </a:xfrm>
        </p:grpSpPr>
        <p:grpSp>
          <p:nvGrpSpPr>
            <p:cNvPr id="26" name="Group 25">
              <a:extLst>
                <a:ext uri="{FF2B5EF4-FFF2-40B4-BE49-F238E27FC236}">
                  <a16:creationId xmlns:a16="http://schemas.microsoft.com/office/drawing/2014/main" id="{FA19612F-AF91-4C79-905B-70377AA98EBD}"/>
                </a:ext>
              </a:extLst>
            </p:cNvPr>
            <p:cNvGrpSpPr/>
            <p:nvPr/>
          </p:nvGrpSpPr>
          <p:grpSpPr>
            <a:xfrm>
              <a:off x="212867" y="2362203"/>
              <a:ext cx="1980000" cy="3265710"/>
              <a:chOff x="212867" y="2362203"/>
              <a:chExt cx="1980000" cy="3265710"/>
            </a:xfrm>
          </p:grpSpPr>
          <p:sp>
            <p:nvSpPr>
              <p:cNvPr id="3" name="Rectangle 2">
                <a:extLst>
                  <a:ext uri="{FF2B5EF4-FFF2-40B4-BE49-F238E27FC236}">
                    <a16:creationId xmlns:a16="http://schemas.microsoft.com/office/drawing/2014/main" id="{0BA11788-3762-4F3E-B4C3-9E770CBC00DA}"/>
                  </a:ext>
                </a:extLst>
              </p:cNvPr>
              <p:cNvSpPr/>
              <p:nvPr/>
            </p:nvSpPr>
            <p:spPr>
              <a:xfrm>
                <a:off x="212867" y="2362203"/>
                <a:ext cx="1980000" cy="41365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a:t>Strategic </a:t>
                </a:r>
                <a:r>
                  <a:rPr lang="fr-FR" err="1"/>
                  <a:t>Scoping</a:t>
                </a:r>
                <a:endParaRPr lang="fr-FR"/>
              </a:p>
            </p:txBody>
          </p:sp>
          <p:sp>
            <p:nvSpPr>
              <p:cNvPr id="10" name="Rectangle 9">
                <a:extLst>
                  <a:ext uri="{FF2B5EF4-FFF2-40B4-BE49-F238E27FC236}">
                    <a16:creationId xmlns:a16="http://schemas.microsoft.com/office/drawing/2014/main" id="{C8A1BEAC-E431-4CA3-A7A1-ACDCE3BD8AC0}"/>
                  </a:ext>
                </a:extLst>
              </p:cNvPr>
              <p:cNvSpPr/>
              <p:nvPr/>
            </p:nvSpPr>
            <p:spPr>
              <a:xfrm>
                <a:off x="212867" y="3015339"/>
                <a:ext cx="1980000" cy="2612574"/>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err="1">
                    <a:solidFill>
                      <a:schemeClr val="tx1"/>
                    </a:solidFill>
                  </a:rPr>
                  <a:t>Understand</a:t>
                </a:r>
                <a:r>
                  <a:rPr lang="fr-FR" sz="1600">
                    <a:solidFill>
                      <a:schemeClr val="tx1"/>
                    </a:solidFill>
                  </a:rPr>
                  <a:t> the business model</a:t>
                </a:r>
              </a:p>
              <a:p>
                <a:pPr marL="285750" indent="-285750">
                  <a:buFont typeface="Arial" panose="020B0604020202020204" pitchFamily="34" charset="0"/>
                  <a:buChar char="•"/>
                </a:pPr>
                <a:r>
                  <a:rPr lang="fr-FR" sz="1600" err="1">
                    <a:solidFill>
                      <a:schemeClr val="tx1"/>
                    </a:solidFill>
                  </a:rPr>
                  <a:t>Develop</a:t>
                </a:r>
                <a:r>
                  <a:rPr lang="fr-FR" sz="1600">
                    <a:solidFill>
                      <a:schemeClr val="tx1"/>
                    </a:solidFill>
                  </a:rPr>
                  <a:t> </a:t>
                </a:r>
                <a:r>
                  <a:rPr lang="fr-FR" sz="1600" err="1">
                    <a:solidFill>
                      <a:schemeClr val="tx1"/>
                    </a:solidFill>
                  </a:rPr>
                  <a:t>hypothesis</a:t>
                </a:r>
                <a:endParaRPr lang="fr-FR" sz="1600">
                  <a:solidFill>
                    <a:schemeClr val="tx1"/>
                  </a:solidFill>
                </a:endParaRPr>
              </a:p>
            </p:txBody>
          </p:sp>
        </p:grpSp>
        <p:pic>
          <p:nvPicPr>
            <p:cNvPr id="17" name="Picture 16">
              <a:extLst>
                <a:ext uri="{FF2B5EF4-FFF2-40B4-BE49-F238E27FC236}">
                  <a16:creationId xmlns:a16="http://schemas.microsoft.com/office/drawing/2014/main" id="{E7A8BB4D-E148-4156-B053-A546B65AC5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867" y="5816070"/>
              <a:ext cx="612000" cy="612000"/>
            </a:xfrm>
            <a:prstGeom prst="rect">
              <a:avLst/>
            </a:prstGeom>
          </p:spPr>
        </p:pic>
      </p:grpSp>
      <p:grpSp>
        <p:nvGrpSpPr>
          <p:cNvPr id="32" name="Group 31">
            <a:extLst>
              <a:ext uri="{FF2B5EF4-FFF2-40B4-BE49-F238E27FC236}">
                <a16:creationId xmlns:a16="http://schemas.microsoft.com/office/drawing/2014/main" id="{BFB528E0-E97C-4273-9A8A-32D7FE73D447}"/>
              </a:ext>
            </a:extLst>
          </p:cNvPr>
          <p:cNvGrpSpPr/>
          <p:nvPr/>
        </p:nvGrpSpPr>
        <p:grpSpPr>
          <a:xfrm>
            <a:off x="2659432" y="2362203"/>
            <a:ext cx="1980001" cy="4119867"/>
            <a:chOff x="2659433" y="2362203"/>
            <a:chExt cx="1980001" cy="4119867"/>
          </a:xfrm>
        </p:grpSpPr>
        <p:grpSp>
          <p:nvGrpSpPr>
            <p:cNvPr id="27" name="Group 26">
              <a:extLst>
                <a:ext uri="{FF2B5EF4-FFF2-40B4-BE49-F238E27FC236}">
                  <a16:creationId xmlns:a16="http://schemas.microsoft.com/office/drawing/2014/main" id="{A5CC13FF-FB93-4BAF-A9E3-01EE8932B0CC}"/>
                </a:ext>
              </a:extLst>
            </p:cNvPr>
            <p:cNvGrpSpPr/>
            <p:nvPr/>
          </p:nvGrpSpPr>
          <p:grpSpPr>
            <a:xfrm>
              <a:off x="2659433" y="2362203"/>
              <a:ext cx="1980001" cy="3265710"/>
              <a:chOff x="2659433" y="2362203"/>
              <a:chExt cx="1980001" cy="3265710"/>
            </a:xfrm>
          </p:grpSpPr>
          <p:sp>
            <p:nvSpPr>
              <p:cNvPr id="4" name="Rectangle 3">
                <a:extLst>
                  <a:ext uri="{FF2B5EF4-FFF2-40B4-BE49-F238E27FC236}">
                    <a16:creationId xmlns:a16="http://schemas.microsoft.com/office/drawing/2014/main" id="{4BC40B8F-6791-4814-84F3-56A30C5AFE29}"/>
                  </a:ext>
                </a:extLst>
              </p:cNvPr>
              <p:cNvSpPr/>
              <p:nvPr/>
            </p:nvSpPr>
            <p:spPr>
              <a:xfrm>
                <a:off x="2659433" y="2362203"/>
                <a:ext cx="1980000" cy="41365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a:t>Data </a:t>
                </a:r>
                <a:r>
                  <a:rPr lang="fr-FR" err="1"/>
                  <a:t>Analysis</a:t>
                </a:r>
                <a:endParaRPr lang="fr-FR"/>
              </a:p>
            </p:txBody>
          </p:sp>
          <p:sp>
            <p:nvSpPr>
              <p:cNvPr id="13" name="Rectangle 12">
                <a:extLst>
                  <a:ext uri="{FF2B5EF4-FFF2-40B4-BE49-F238E27FC236}">
                    <a16:creationId xmlns:a16="http://schemas.microsoft.com/office/drawing/2014/main" id="{A7316CE0-236D-419C-91DF-0B12F3F6AB69}"/>
                  </a:ext>
                </a:extLst>
              </p:cNvPr>
              <p:cNvSpPr/>
              <p:nvPr/>
            </p:nvSpPr>
            <p:spPr>
              <a:xfrm>
                <a:off x="2659434" y="3015339"/>
                <a:ext cx="1980000" cy="2612574"/>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Identify focus for stream diagnostics : value drivers</a:t>
                </a:r>
                <a:endParaRPr lang="fr-FR" sz="1600">
                  <a:solidFill>
                    <a:schemeClr val="tx1"/>
                  </a:solidFill>
                </a:endParaRPr>
              </a:p>
            </p:txBody>
          </p:sp>
        </p:grpSp>
        <p:pic>
          <p:nvPicPr>
            <p:cNvPr id="19" name="Picture 18">
              <a:extLst>
                <a:ext uri="{FF2B5EF4-FFF2-40B4-BE49-F238E27FC236}">
                  <a16:creationId xmlns:a16="http://schemas.microsoft.com/office/drawing/2014/main" id="{4E322B12-BDD0-451F-B439-ED05379E98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9433" y="5762070"/>
              <a:ext cx="720000" cy="720000"/>
            </a:xfrm>
            <a:prstGeom prst="rect">
              <a:avLst/>
            </a:prstGeom>
          </p:spPr>
        </p:pic>
      </p:grpSp>
      <p:grpSp>
        <p:nvGrpSpPr>
          <p:cNvPr id="33" name="Group 32">
            <a:extLst>
              <a:ext uri="{FF2B5EF4-FFF2-40B4-BE49-F238E27FC236}">
                <a16:creationId xmlns:a16="http://schemas.microsoft.com/office/drawing/2014/main" id="{FFEB2841-BE00-4B52-8AF5-E9976FACCAAA}"/>
              </a:ext>
            </a:extLst>
          </p:cNvPr>
          <p:cNvGrpSpPr/>
          <p:nvPr/>
        </p:nvGrpSpPr>
        <p:grpSpPr>
          <a:xfrm>
            <a:off x="5105998" y="2362203"/>
            <a:ext cx="1980002" cy="4119867"/>
            <a:chOff x="5105999" y="2362203"/>
            <a:chExt cx="1980002" cy="4119867"/>
          </a:xfrm>
        </p:grpSpPr>
        <p:grpSp>
          <p:nvGrpSpPr>
            <p:cNvPr id="28" name="Group 27">
              <a:extLst>
                <a:ext uri="{FF2B5EF4-FFF2-40B4-BE49-F238E27FC236}">
                  <a16:creationId xmlns:a16="http://schemas.microsoft.com/office/drawing/2014/main" id="{7721F680-CC09-4D83-8DAA-462D9CC44535}"/>
                </a:ext>
              </a:extLst>
            </p:cNvPr>
            <p:cNvGrpSpPr/>
            <p:nvPr/>
          </p:nvGrpSpPr>
          <p:grpSpPr>
            <a:xfrm>
              <a:off x="5105999" y="2362203"/>
              <a:ext cx="1980002" cy="3265710"/>
              <a:chOff x="5105999" y="2362203"/>
              <a:chExt cx="1980002" cy="3265710"/>
            </a:xfrm>
          </p:grpSpPr>
          <p:sp>
            <p:nvSpPr>
              <p:cNvPr id="5" name="Rectangle 4">
                <a:extLst>
                  <a:ext uri="{FF2B5EF4-FFF2-40B4-BE49-F238E27FC236}">
                    <a16:creationId xmlns:a16="http://schemas.microsoft.com/office/drawing/2014/main" id="{04E5B7B4-9B2B-4578-9991-620C23A21E61}"/>
                  </a:ext>
                </a:extLst>
              </p:cNvPr>
              <p:cNvSpPr/>
              <p:nvPr/>
            </p:nvSpPr>
            <p:spPr>
              <a:xfrm>
                <a:off x="5105999" y="2362203"/>
                <a:ext cx="1980000" cy="41365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a:t>Top-Down B-case</a:t>
                </a:r>
              </a:p>
            </p:txBody>
          </p:sp>
          <p:sp>
            <p:nvSpPr>
              <p:cNvPr id="14" name="Rectangle 13">
                <a:extLst>
                  <a:ext uri="{FF2B5EF4-FFF2-40B4-BE49-F238E27FC236}">
                    <a16:creationId xmlns:a16="http://schemas.microsoft.com/office/drawing/2014/main" id="{918066C5-6478-4BEE-BDC8-D7DD1B6D4ACF}"/>
                  </a:ext>
                </a:extLst>
              </p:cNvPr>
              <p:cNvSpPr/>
              <p:nvPr/>
            </p:nvSpPr>
            <p:spPr>
              <a:xfrm>
                <a:off x="5106001" y="3015339"/>
                <a:ext cx="1980000" cy="2612574"/>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solidFill>
                      <a:schemeClr val="tx1"/>
                    </a:solidFill>
                  </a:rPr>
                  <a:t>Select costs and benefits drivers</a:t>
                </a:r>
              </a:p>
              <a:p>
                <a:pPr marL="285750" indent="-285750">
                  <a:buFont typeface="Arial" panose="020B0604020202020204" pitchFamily="34" charset="0"/>
                  <a:buChar char="•"/>
                </a:pPr>
                <a:r>
                  <a:rPr lang="en-US" sz="1600">
                    <a:solidFill>
                      <a:schemeClr val="tx1"/>
                    </a:solidFill>
                  </a:rPr>
                  <a:t>Quantify preliminary  volume of benefits</a:t>
                </a:r>
              </a:p>
              <a:p>
                <a:pPr marL="285750" indent="-285750">
                  <a:buFont typeface="Arial" panose="020B0604020202020204" pitchFamily="34" charset="0"/>
                  <a:buChar char="•"/>
                </a:pPr>
                <a:r>
                  <a:rPr lang="en-US" sz="1600">
                    <a:solidFill>
                      <a:schemeClr val="tx1"/>
                    </a:solidFill>
                  </a:rPr>
                  <a:t>Estimate the effect on the profit and loss (P&amp;L)</a:t>
                </a:r>
                <a:endParaRPr lang="fr-FR" sz="1600">
                  <a:solidFill>
                    <a:schemeClr val="tx1"/>
                  </a:solidFill>
                </a:endParaRPr>
              </a:p>
            </p:txBody>
          </p:sp>
        </p:grpSp>
        <p:pic>
          <p:nvPicPr>
            <p:cNvPr id="21" name="Picture 20">
              <a:extLst>
                <a:ext uri="{FF2B5EF4-FFF2-40B4-BE49-F238E27FC236}">
                  <a16:creationId xmlns:a16="http://schemas.microsoft.com/office/drawing/2014/main" id="{067DB3BA-4006-4715-B29D-E594080462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6000" y="5762070"/>
              <a:ext cx="720000" cy="720000"/>
            </a:xfrm>
            <a:prstGeom prst="rect">
              <a:avLst/>
            </a:prstGeom>
          </p:spPr>
        </p:pic>
      </p:grpSp>
      <p:grpSp>
        <p:nvGrpSpPr>
          <p:cNvPr id="36" name="Group 35">
            <a:extLst>
              <a:ext uri="{FF2B5EF4-FFF2-40B4-BE49-F238E27FC236}">
                <a16:creationId xmlns:a16="http://schemas.microsoft.com/office/drawing/2014/main" id="{F24D8103-7203-4B06-9BF4-FCA82F2FE4A4}"/>
              </a:ext>
            </a:extLst>
          </p:cNvPr>
          <p:cNvGrpSpPr/>
          <p:nvPr/>
        </p:nvGrpSpPr>
        <p:grpSpPr>
          <a:xfrm>
            <a:off x="9999133" y="2362203"/>
            <a:ext cx="1980000" cy="4065867"/>
            <a:chOff x="9999133" y="2362203"/>
            <a:chExt cx="1980000" cy="4065867"/>
          </a:xfrm>
        </p:grpSpPr>
        <p:grpSp>
          <p:nvGrpSpPr>
            <p:cNvPr id="30" name="Group 29">
              <a:extLst>
                <a:ext uri="{FF2B5EF4-FFF2-40B4-BE49-F238E27FC236}">
                  <a16:creationId xmlns:a16="http://schemas.microsoft.com/office/drawing/2014/main" id="{0CADC838-9C48-4B78-8611-7FEE9B717D05}"/>
                </a:ext>
              </a:extLst>
            </p:cNvPr>
            <p:cNvGrpSpPr/>
            <p:nvPr/>
          </p:nvGrpSpPr>
          <p:grpSpPr>
            <a:xfrm>
              <a:off x="9999133" y="2362203"/>
              <a:ext cx="1980000" cy="3265710"/>
              <a:chOff x="9999133" y="2362203"/>
              <a:chExt cx="1980000" cy="3265710"/>
            </a:xfrm>
          </p:grpSpPr>
          <p:sp>
            <p:nvSpPr>
              <p:cNvPr id="7" name="Rectangle 6">
                <a:extLst>
                  <a:ext uri="{FF2B5EF4-FFF2-40B4-BE49-F238E27FC236}">
                    <a16:creationId xmlns:a16="http://schemas.microsoft.com/office/drawing/2014/main" id="{A38AEA31-CFB3-4826-ABA7-B64C459632D9}"/>
                  </a:ext>
                </a:extLst>
              </p:cNvPr>
              <p:cNvSpPr/>
              <p:nvPr/>
            </p:nvSpPr>
            <p:spPr>
              <a:xfrm>
                <a:off x="9999133" y="2362203"/>
                <a:ext cx="1980000" cy="41365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err="1"/>
                  <a:t>Benefits</a:t>
                </a:r>
                <a:r>
                  <a:rPr lang="fr-FR"/>
                  <a:t> </a:t>
                </a:r>
                <a:r>
                  <a:rPr lang="fr-FR" err="1"/>
                  <a:t>Tracking</a:t>
                </a:r>
                <a:endParaRPr lang="fr-FR"/>
              </a:p>
            </p:txBody>
          </p:sp>
          <p:sp>
            <p:nvSpPr>
              <p:cNvPr id="12" name="Rectangle 11">
                <a:extLst>
                  <a:ext uri="{FF2B5EF4-FFF2-40B4-BE49-F238E27FC236}">
                    <a16:creationId xmlns:a16="http://schemas.microsoft.com/office/drawing/2014/main" id="{7A6CDFB7-BFA9-44A7-934A-23CFCB2CFD7D}"/>
                  </a:ext>
                </a:extLst>
              </p:cNvPr>
              <p:cNvSpPr/>
              <p:nvPr/>
            </p:nvSpPr>
            <p:spPr>
              <a:xfrm>
                <a:off x="9999133" y="3015339"/>
                <a:ext cx="1980000" cy="2612574"/>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err="1">
                    <a:solidFill>
                      <a:schemeClr val="tx1"/>
                    </a:solidFill>
                  </a:rPr>
                  <a:t>Define</a:t>
                </a:r>
                <a:r>
                  <a:rPr lang="fr-FR" sz="1600">
                    <a:solidFill>
                      <a:schemeClr val="tx1"/>
                    </a:solidFill>
                  </a:rPr>
                  <a:t> KPIs to Track for </a:t>
                </a:r>
                <a:r>
                  <a:rPr lang="fr-FR" sz="1600" err="1">
                    <a:solidFill>
                      <a:schemeClr val="tx1"/>
                    </a:solidFill>
                  </a:rPr>
                  <a:t>Benefits</a:t>
                </a:r>
                <a:endParaRPr lang="fr-FR" sz="1600">
                  <a:solidFill>
                    <a:schemeClr val="tx1"/>
                  </a:solidFill>
                </a:endParaRPr>
              </a:p>
            </p:txBody>
          </p:sp>
        </p:grpSp>
        <p:pic>
          <p:nvPicPr>
            <p:cNvPr id="23" name="Picture 22">
              <a:extLst>
                <a:ext uri="{FF2B5EF4-FFF2-40B4-BE49-F238E27FC236}">
                  <a16:creationId xmlns:a16="http://schemas.microsoft.com/office/drawing/2014/main" id="{2543F743-4D94-4C35-ADBE-333FEC745E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3133" y="5816070"/>
              <a:ext cx="612000" cy="612000"/>
            </a:xfrm>
            <a:prstGeom prst="rect">
              <a:avLst/>
            </a:prstGeom>
          </p:spPr>
        </p:pic>
      </p:grpSp>
      <p:grpSp>
        <p:nvGrpSpPr>
          <p:cNvPr id="35" name="Group 34">
            <a:extLst>
              <a:ext uri="{FF2B5EF4-FFF2-40B4-BE49-F238E27FC236}">
                <a16:creationId xmlns:a16="http://schemas.microsoft.com/office/drawing/2014/main" id="{ED86BCA6-D36F-474E-8CE7-9E15CB2D55DE}"/>
              </a:ext>
            </a:extLst>
          </p:cNvPr>
          <p:cNvGrpSpPr/>
          <p:nvPr/>
        </p:nvGrpSpPr>
        <p:grpSpPr>
          <a:xfrm>
            <a:off x="7552565" y="2362203"/>
            <a:ext cx="1980001" cy="4065867"/>
            <a:chOff x="7552566" y="2362203"/>
            <a:chExt cx="1980001" cy="4065867"/>
          </a:xfrm>
        </p:grpSpPr>
        <p:grpSp>
          <p:nvGrpSpPr>
            <p:cNvPr id="29" name="Group 28">
              <a:extLst>
                <a:ext uri="{FF2B5EF4-FFF2-40B4-BE49-F238E27FC236}">
                  <a16:creationId xmlns:a16="http://schemas.microsoft.com/office/drawing/2014/main" id="{70651CB4-F028-4743-8655-A09C953AC02D}"/>
                </a:ext>
              </a:extLst>
            </p:cNvPr>
            <p:cNvGrpSpPr/>
            <p:nvPr/>
          </p:nvGrpSpPr>
          <p:grpSpPr>
            <a:xfrm>
              <a:off x="7552566" y="2362203"/>
              <a:ext cx="1980001" cy="3265710"/>
              <a:chOff x="7552566" y="2362203"/>
              <a:chExt cx="1980001" cy="3265710"/>
            </a:xfrm>
          </p:grpSpPr>
          <p:sp>
            <p:nvSpPr>
              <p:cNvPr id="6" name="Rectangle 5">
                <a:extLst>
                  <a:ext uri="{FF2B5EF4-FFF2-40B4-BE49-F238E27FC236}">
                    <a16:creationId xmlns:a16="http://schemas.microsoft.com/office/drawing/2014/main" id="{3980B821-2AD9-4459-9ECB-219BEA9EDC47}"/>
                  </a:ext>
                </a:extLst>
              </p:cNvPr>
              <p:cNvSpPr/>
              <p:nvPr/>
            </p:nvSpPr>
            <p:spPr>
              <a:xfrm>
                <a:off x="7552566" y="2362203"/>
                <a:ext cx="1980000" cy="41365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a:t>Bottom-Up B-case</a:t>
                </a:r>
              </a:p>
            </p:txBody>
          </p:sp>
          <p:sp>
            <p:nvSpPr>
              <p:cNvPr id="11" name="Rectangle 10">
                <a:extLst>
                  <a:ext uri="{FF2B5EF4-FFF2-40B4-BE49-F238E27FC236}">
                    <a16:creationId xmlns:a16="http://schemas.microsoft.com/office/drawing/2014/main" id="{1FC9476F-D1FE-4CAE-B018-205C333A5C13}"/>
                  </a:ext>
                </a:extLst>
              </p:cNvPr>
              <p:cNvSpPr/>
              <p:nvPr/>
            </p:nvSpPr>
            <p:spPr>
              <a:xfrm>
                <a:off x="7552567" y="3015339"/>
                <a:ext cx="1980000" cy="2612574"/>
              </a:xfrm>
              <a:prstGeom prst="rect">
                <a:avLst/>
              </a:prstGeom>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solidFill>
                      <a:schemeClr val="tx1"/>
                    </a:solidFill>
                  </a:rPr>
                  <a:t>Present Benefit opportunities</a:t>
                </a:r>
              </a:p>
              <a:p>
                <a:pPr marL="285750" indent="-285750">
                  <a:buFont typeface="Arial" panose="020B0604020202020204" pitchFamily="34" charset="0"/>
                  <a:buChar char="•"/>
                </a:pPr>
                <a:r>
                  <a:rPr lang="en-US" sz="1600">
                    <a:solidFill>
                      <a:schemeClr val="tx1"/>
                    </a:solidFill>
                  </a:rPr>
                  <a:t>Select a value driver to </a:t>
                </a:r>
                <a:r>
                  <a:rPr lang="en-US" sz="1600" err="1">
                    <a:solidFill>
                      <a:schemeClr val="tx1"/>
                    </a:solidFill>
                  </a:rPr>
                  <a:t>prioritise</a:t>
                </a:r>
                <a:r>
                  <a:rPr lang="en-US" sz="1600">
                    <a:solidFill>
                      <a:schemeClr val="tx1"/>
                    </a:solidFill>
                  </a:rPr>
                  <a:t> and define next steps</a:t>
                </a:r>
              </a:p>
            </p:txBody>
          </p:sp>
        </p:grpSp>
        <p:pic>
          <p:nvPicPr>
            <p:cNvPr id="25" name="Picture 24">
              <a:extLst>
                <a:ext uri="{FF2B5EF4-FFF2-40B4-BE49-F238E27FC236}">
                  <a16:creationId xmlns:a16="http://schemas.microsoft.com/office/drawing/2014/main" id="{EBA36AAF-0B7F-419E-82F5-DA4A11D825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6566" y="5816070"/>
              <a:ext cx="612000" cy="612000"/>
            </a:xfrm>
            <a:prstGeom prst="rect">
              <a:avLst/>
            </a:prstGeom>
          </p:spPr>
        </p:pic>
      </p:grpSp>
      <p:sp>
        <p:nvSpPr>
          <p:cNvPr id="37" name="Rectangle 36">
            <a:extLst>
              <a:ext uri="{FF2B5EF4-FFF2-40B4-BE49-F238E27FC236}">
                <a16:creationId xmlns:a16="http://schemas.microsoft.com/office/drawing/2014/main" id="{EE93807D-EC95-4701-93CE-BA90F7150F82}"/>
              </a:ext>
            </a:extLst>
          </p:cNvPr>
          <p:cNvSpPr/>
          <p:nvPr/>
        </p:nvSpPr>
        <p:spPr>
          <a:xfrm>
            <a:off x="185058" y="1312706"/>
            <a:ext cx="11635468" cy="830997"/>
          </a:xfrm>
          <a:prstGeom prst="rect">
            <a:avLst/>
          </a:prstGeom>
        </p:spPr>
        <p:txBody>
          <a:bodyPr wrap="square">
            <a:spAutoFit/>
          </a:bodyPr>
          <a:lstStyle/>
          <a:p>
            <a:pPr algn="just"/>
            <a:r>
              <a:rPr lang="fr-FR" sz="2400" b="1">
                <a:solidFill>
                  <a:schemeClr val="tx2"/>
                </a:solidFill>
              </a:rPr>
              <a:t>A business case </a:t>
            </a:r>
            <a:r>
              <a:rPr lang="fr-FR" sz="2400" b="1" err="1">
                <a:solidFill>
                  <a:schemeClr val="tx2"/>
                </a:solidFill>
              </a:rPr>
              <a:t>is</a:t>
            </a:r>
            <a:r>
              <a:rPr lang="fr-FR" sz="2400" b="1">
                <a:solidFill>
                  <a:schemeClr val="tx2"/>
                </a:solidFill>
              </a:rPr>
              <a:t> the rational </a:t>
            </a:r>
            <a:r>
              <a:rPr lang="fr-FR" sz="2400" b="1" err="1">
                <a:solidFill>
                  <a:schemeClr val="tx2"/>
                </a:solidFill>
              </a:rPr>
              <a:t>measure</a:t>
            </a:r>
            <a:r>
              <a:rPr lang="fr-FR" sz="2400" b="1">
                <a:solidFill>
                  <a:schemeClr val="tx2"/>
                </a:solidFill>
              </a:rPr>
              <a:t> of the </a:t>
            </a:r>
            <a:r>
              <a:rPr lang="fr-FR" sz="2400" b="1" err="1">
                <a:solidFill>
                  <a:schemeClr val="tx2"/>
                </a:solidFill>
              </a:rPr>
              <a:t>benefits</a:t>
            </a:r>
            <a:r>
              <a:rPr lang="fr-FR" sz="2400" b="1">
                <a:solidFill>
                  <a:schemeClr val="tx2"/>
                </a:solidFill>
              </a:rPr>
              <a:t> a client can </a:t>
            </a:r>
            <a:r>
              <a:rPr lang="fr-FR" sz="2400" b="1" err="1">
                <a:solidFill>
                  <a:schemeClr val="tx2"/>
                </a:solidFill>
              </a:rPr>
              <a:t>achieve</a:t>
            </a:r>
            <a:r>
              <a:rPr lang="fr-FR" sz="2400" b="1">
                <a:solidFill>
                  <a:schemeClr val="tx2"/>
                </a:solidFill>
              </a:rPr>
              <a:t> by </a:t>
            </a:r>
            <a:r>
              <a:rPr lang="fr-FR" sz="2400" b="1" err="1">
                <a:solidFill>
                  <a:schemeClr val="tx2"/>
                </a:solidFill>
              </a:rPr>
              <a:t>embarking</a:t>
            </a:r>
            <a:r>
              <a:rPr lang="fr-FR" sz="2400" b="1">
                <a:solidFill>
                  <a:schemeClr val="tx2"/>
                </a:solidFill>
              </a:rPr>
              <a:t> on the transformation </a:t>
            </a:r>
            <a:r>
              <a:rPr lang="fr-FR" sz="2400" b="1" err="1">
                <a:solidFill>
                  <a:schemeClr val="tx2"/>
                </a:solidFill>
              </a:rPr>
              <a:t>journey</a:t>
            </a:r>
            <a:r>
              <a:rPr lang="fr-FR" sz="2400" b="1">
                <a:solidFill>
                  <a:schemeClr val="tx2"/>
                </a:solidFill>
              </a:rPr>
              <a:t>. </a:t>
            </a:r>
          </a:p>
        </p:txBody>
      </p:sp>
      <p:sp>
        <p:nvSpPr>
          <p:cNvPr id="8" name="Rectangle 7">
            <a:extLst>
              <a:ext uri="{FF2B5EF4-FFF2-40B4-BE49-F238E27FC236}">
                <a16:creationId xmlns:a16="http://schemas.microsoft.com/office/drawing/2014/main" id="{1A5B74E3-B2EA-4A0D-A807-8E3726BA3BAF}"/>
              </a:ext>
            </a:extLst>
          </p:cNvPr>
          <p:cNvSpPr/>
          <p:nvPr/>
        </p:nvSpPr>
        <p:spPr>
          <a:xfrm>
            <a:off x="5974813" y="3244334"/>
            <a:ext cx="242374" cy="369332"/>
          </a:xfrm>
          <a:prstGeom prst="rect">
            <a:avLst/>
          </a:prstGeom>
        </p:spPr>
        <p:txBody>
          <a:bodyPr wrap="none">
            <a:spAutoFit/>
          </a:bodyPr>
          <a:lstStyle/>
          <a:p>
            <a:r>
              <a:rPr lang="fr-FR">
                <a:solidFill>
                  <a:srgbClr val="000000"/>
                </a:solidFill>
                <a:latin typeface="Times New Roman" panose="02020603050405020304" pitchFamily="18" charset="0"/>
              </a:rPr>
              <a:t> </a:t>
            </a:r>
            <a:endParaRPr lang="fr-FR"/>
          </a:p>
        </p:txBody>
      </p:sp>
      <p:sp>
        <p:nvSpPr>
          <p:cNvPr id="9" name="Rectangle 8">
            <a:extLst>
              <a:ext uri="{FF2B5EF4-FFF2-40B4-BE49-F238E27FC236}">
                <a16:creationId xmlns:a16="http://schemas.microsoft.com/office/drawing/2014/main" id="{8743E758-4901-4504-BC10-F3DF25DE1002}"/>
              </a:ext>
            </a:extLst>
          </p:cNvPr>
          <p:cNvSpPr/>
          <p:nvPr/>
        </p:nvSpPr>
        <p:spPr>
          <a:xfrm>
            <a:off x="5974813" y="3244334"/>
            <a:ext cx="242374" cy="369332"/>
          </a:xfrm>
          <a:prstGeom prst="rect">
            <a:avLst/>
          </a:prstGeom>
        </p:spPr>
        <p:txBody>
          <a:bodyPr wrap="none">
            <a:spAutoFit/>
          </a:bodyPr>
          <a:lstStyle/>
          <a:p>
            <a:r>
              <a:rPr lang="fr-FR">
                <a:solidFill>
                  <a:srgbClr val="000000"/>
                </a:solidFill>
                <a:latin typeface="Times New Roman" panose="02020603050405020304" pitchFamily="18" charset="0"/>
              </a:rPr>
              <a:t> </a:t>
            </a:r>
            <a:endParaRPr lang="fr-FR"/>
          </a:p>
        </p:txBody>
      </p:sp>
    </p:spTree>
    <p:extLst>
      <p:ext uri="{BB962C8B-B14F-4D97-AF65-F5344CB8AC3E}">
        <p14:creationId xmlns:p14="http://schemas.microsoft.com/office/powerpoint/2010/main" val="70464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892429" y="2359641"/>
            <a:ext cx="7815262" cy="3741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en-US" b="1">
                <a:solidFill>
                  <a:srgbClr val="22759E"/>
                </a:solidFill>
                <a:ea typeface="Verdana" panose="020B0604030504040204" pitchFamily="34" charset="0"/>
                <a:cs typeface="Verdana" panose="020B0604030504040204" pitchFamily="34" charset="0"/>
              </a:rPr>
              <a:t>Semi-supervised recap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Data to business transition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Business workshop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Agile methodology</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Conclusion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a:lnSpc>
                <a:spcPct val="150000"/>
              </a:lnSpc>
            </a:pPr>
            <a:endParaRPr lang="en-US" sz="2000">
              <a:solidFill>
                <a:schemeClr val="bg2"/>
              </a:solidFill>
            </a:endParaRPr>
          </a:p>
        </p:txBody>
      </p:sp>
    </p:spTree>
    <p:extLst>
      <p:ext uri="{BB962C8B-B14F-4D97-AF65-F5344CB8AC3E}">
        <p14:creationId xmlns:p14="http://schemas.microsoft.com/office/powerpoint/2010/main" val="3079020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RÃ©sultat de recherche d'images pour &quot;center parcs&quot;">
            <a:extLst>
              <a:ext uri="{FF2B5EF4-FFF2-40B4-BE49-F238E27FC236}">
                <a16:creationId xmlns:a16="http://schemas.microsoft.com/office/drawing/2014/main" id="{20F4D963-663F-4A4F-9083-FCFFC1D975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53" b="11110"/>
          <a:stretch/>
        </p:blipFill>
        <p:spPr bwMode="auto">
          <a:xfrm>
            <a:off x="1333500" y="1294275"/>
            <a:ext cx="9525000" cy="507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FC98EA-98B4-4319-B606-BD5A20DD8176}"/>
              </a:ext>
            </a:extLst>
          </p:cNvPr>
          <p:cNvSpPr>
            <a:spLocks noGrp="1"/>
          </p:cNvSpPr>
          <p:nvPr>
            <p:ph type="title"/>
          </p:nvPr>
        </p:nvSpPr>
        <p:spPr/>
        <p:txBody>
          <a:bodyPr/>
          <a:lstStyle/>
          <a:p>
            <a:r>
              <a:rPr lang="en-US"/>
              <a:t>Case study</a:t>
            </a:r>
            <a:endParaRPr lang="fr-FR"/>
          </a:p>
        </p:txBody>
      </p:sp>
      <p:sp>
        <p:nvSpPr>
          <p:cNvPr id="3" name="Rectangle 2">
            <a:extLst>
              <a:ext uri="{FF2B5EF4-FFF2-40B4-BE49-F238E27FC236}">
                <a16:creationId xmlns:a16="http://schemas.microsoft.com/office/drawing/2014/main" id="{05FD4AF2-2FBA-42C7-8B17-22378629AFE0}"/>
              </a:ext>
            </a:extLst>
          </p:cNvPr>
          <p:cNvSpPr/>
          <p:nvPr/>
        </p:nvSpPr>
        <p:spPr>
          <a:xfrm>
            <a:off x="2942303" y="3232782"/>
            <a:ext cx="6329916" cy="1200329"/>
          </a:xfrm>
          <a:prstGeom prst="rect">
            <a:avLst/>
          </a:prstGeom>
          <a:solidFill>
            <a:schemeClr val="bg2">
              <a:lumMod val="20000"/>
              <a:lumOff val="80000"/>
              <a:alpha val="80000"/>
            </a:schemeClr>
          </a:solidFill>
        </p:spPr>
        <p:txBody>
          <a:bodyPr wrap="square">
            <a:spAutoFit/>
          </a:bodyPr>
          <a:lstStyle/>
          <a:p>
            <a:pPr algn="ctr"/>
            <a:r>
              <a:rPr lang="en-US" sz="2400" b="1">
                <a:solidFill>
                  <a:schemeClr val="tx2"/>
                </a:solidFill>
              </a:rPr>
              <a:t>Identification of the themes and priorities per location to make Center </a:t>
            </a:r>
            <a:r>
              <a:rPr lang="en-US" sz="2400" b="1" err="1">
                <a:solidFill>
                  <a:schemeClr val="tx2"/>
                </a:solidFill>
              </a:rPr>
              <a:t>Parcs</a:t>
            </a:r>
            <a:r>
              <a:rPr lang="en-US" sz="2400" b="1">
                <a:solidFill>
                  <a:schemeClr val="tx2"/>
                </a:solidFill>
              </a:rPr>
              <a:t> a favorite holiday place in Europe</a:t>
            </a:r>
          </a:p>
        </p:txBody>
      </p:sp>
    </p:spTree>
    <p:extLst>
      <p:ext uri="{BB962C8B-B14F-4D97-AF65-F5344CB8AC3E}">
        <p14:creationId xmlns:p14="http://schemas.microsoft.com/office/powerpoint/2010/main" val="56997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097" name="think-cell Slide" r:id="rId4" imgW="216" imgH="216" progId="TCLayout.ActiveDocument.1">
                  <p:embed/>
                </p:oleObj>
              </mc:Choice>
              <mc:Fallback>
                <p:oleObj name="think-cell Slide" r:id="rId4" imgW="216" imgH="216" progId="TCLayout.ActiveDocument.1">
                  <p:embed/>
                  <p:pic>
                    <p:nvPicPr>
                      <p:cNvPr id="11" name="Object 10"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3 key deliverables</a:t>
            </a:r>
          </a:p>
        </p:txBody>
      </p:sp>
      <p:grpSp>
        <p:nvGrpSpPr>
          <p:cNvPr id="7" name="Group 6"/>
          <p:cNvGrpSpPr/>
          <p:nvPr/>
        </p:nvGrpSpPr>
        <p:grpSpPr>
          <a:xfrm>
            <a:off x="1010313" y="4670323"/>
            <a:ext cx="9947086" cy="835742"/>
            <a:chOff x="-159410" y="3873910"/>
            <a:chExt cx="9071462" cy="835742"/>
          </a:xfrm>
        </p:grpSpPr>
        <p:sp>
          <p:nvSpPr>
            <p:cNvPr id="4" name="Rectangle 3"/>
            <p:cNvSpPr/>
            <p:nvPr/>
          </p:nvSpPr>
          <p:spPr>
            <a:xfrm>
              <a:off x="-159410" y="3873910"/>
              <a:ext cx="2546555" cy="83574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solidFill>
                    <a:schemeClr val="bg2"/>
                  </a:solidFill>
                </a:rPr>
                <a:t>1.</a:t>
              </a:r>
              <a:r>
                <a:rPr lang="en-US" sz="1600" b="1">
                  <a:solidFill>
                    <a:schemeClr val="tx1"/>
                  </a:solidFill>
                </a:rPr>
                <a:t> Identified value streams &amp; associated KPIs</a:t>
              </a:r>
            </a:p>
          </p:txBody>
        </p:sp>
        <p:sp>
          <p:nvSpPr>
            <p:cNvPr id="5" name="Rectangle 4"/>
            <p:cNvSpPr/>
            <p:nvPr/>
          </p:nvSpPr>
          <p:spPr>
            <a:xfrm>
              <a:off x="3205316" y="3873910"/>
              <a:ext cx="2546555" cy="83574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solidFill>
                    <a:schemeClr val="bg2"/>
                  </a:solidFill>
                </a:rPr>
                <a:t>2.</a:t>
              </a:r>
              <a:r>
                <a:rPr lang="en-US" sz="1600" b="1">
                  <a:solidFill>
                    <a:schemeClr val="tx1"/>
                  </a:solidFill>
                </a:rPr>
                <a:t> Benefits &amp; costs matrix</a:t>
              </a:r>
            </a:p>
          </p:txBody>
        </p:sp>
        <p:sp>
          <p:nvSpPr>
            <p:cNvPr id="6" name="Rectangle 5"/>
            <p:cNvSpPr/>
            <p:nvPr/>
          </p:nvSpPr>
          <p:spPr>
            <a:xfrm>
              <a:off x="6365497" y="3873910"/>
              <a:ext cx="2546555" cy="83574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solidFill>
                    <a:schemeClr val="bg2"/>
                  </a:solidFill>
                </a:rPr>
                <a:t>3. </a:t>
              </a:r>
              <a:r>
                <a:rPr lang="en-US" sz="1600" b="1">
                  <a:solidFill>
                    <a:schemeClr val="tx1"/>
                  </a:solidFill>
                </a:rPr>
                <a:t>Benefits &amp; costs quantifications</a:t>
              </a:r>
            </a:p>
          </p:txBody>
        </p:sp>
      </p:grpSp>
      <p:grpSp>
        <p:nvGrpSpPr>
          <p:cNvPr id="3" name="Group 2">
            <a:extLst>
              <a:ext uri="{FF2B5EF4-FFF2-40B4-BE49-F238E27FC236}">
                <a16:creationId xmlns:a16="http://schemas.microsoft.com/office/drawing/2014/main" id="{52D690F0-890D-49C4-977B-48AF5BC458B3}"/>
              </a:ext>
            </a:extLst>
          </p:cNvPr>
          <p:cNvGrpSpPr/>
          <p:nvPr/>
        </p:nvGrpSpPr>
        <p:grpSpPr>
          <a:xfrm>
            <a:off x="543448" y="1725282"/>
            <a:ext cx="3559836" cy="2652725"/>
            <a:chOff x="2043640" y="2445979"/>
            <a:chExt cx="2592695" cy="1932029"/>
          </a:xfrm>
        </p:grpSpPr>
        <p:pic>
          <p:nvPicPr>
            <p:cNvPr id="16" name="Picture 15"/>
            <p:cNvPicPr>
              <a:picLocks noChangeAspect="1"/>
            </p:cNvPicPr>
            <p:nvPr/>
          </p:nvPicPr>
          <p:blipFill>
            <a:blip r:embed="rId6"/>
            <a:stretch>
              <a:fillRect/>
            </a:stretch>
          </p:blipFill>
          <p:spPr>
            <a:xfrm>
              <a:off x="2043640" y="2488007"/>
              <a:ext cx="2520001" cy="1890001"/>
            </a:xfrm>
            <a:prstGeom prst="rect">
              <a:avLst/>
            </a:prstGeom>
            <a:ln>
              <a:solidFill>
                <a:schemeClr val="tx1">
                  <a:lumMod val="40000"/>
                  <a:lumOff val="60000"/>
                </a:schemeClr>
              </a:solidFill>
            </a:ln>
          </p:spPr>
        </p:pic>
        <p:sp>
          <p:nvSpPr>
            <p:cNvPr id="17" name="Rectangle 16"/>
            <p:cNvSpPr/>
            <p:nvPr/>
          </p:nvSpPr>
          <p:spPr>
            <a:xfrm>
              <a:off x="3283973" y="2445979"/>
              <a:ext cx="1352362"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chemeClr val="tx1">
                      <a:lumMod val="40000"/>
                      <a:lumOff val="60000"/>
                    </a:schemeClr>
                  </a:solidFill>
                </a:rPr>
                <a:t>ILLUSTRATION</a:t>
              </a:r>
            </a:p>
          </p:txBody>
        </p:sp>
      </p:grpSp>
      <p:grpSp>
        <p:nvGrpSpPr>
          <p:cNvPr id="8" name="Group 7">
            <a:extLst>
              <a:ext uri="{FF2B5EF4-FFF2-40B4-BE49-F238E27FC236}">
                <a16:creationId xmlns:a16="http://schemas.microsoft.com/office/drawing/2014/main" id="{26D500D0-95B6-410A-8371-8CBCEA77A25C}"/>
              </a:ext>
            </a:extLst>
          </p:cNvPr>
          <p:cNvGrpSpPr/>
          <p:nvPr/>
        </p:nvGrpSpPr>
        <p:grpSpPr>
          <a:xfrm>
            <a:off x="4223880" y="1722779"/>
            <a:ext cx="3557880" cy="2655228"/>
            <a:chOff x="4836000" y="2445979"/>
            <a:chExt cx="2588826" cy="1932028"/>
          </a:xfrm>
        </p:grpSpPr>
        <p:pic>
          <p:nvPicPr>
            <p:cNvPr id="10" name="Picture 9"/>
            <p:cNvPicPr>
              <a:picLocks noChangeAspect="1"/>
            </p:cNvPicPr>
            <p:nvPr/>
          </p:nvPicPr>
          <p:blipFill>
            <a:blip r:embed="rId7"/>
            <a:stretch>
              <a:fillRect/>
            </a:stretch>
          </p:blipFill>
          <p:spPr>
            <a:xfrm>
              <a:off x="4836000" y="2488007"/>
              <a:ext cx="2520000" cy="1890000"/>
            </a:xfrm>
            <a:prstGeom prst="rect">
              <a:avLst/>
            </a:prstGeom>
            <a:ln>
              <a:solidFill>
                <a:schemeClr val="tx1">
                  <a:lumMod val="40000"/>
                  <a:lumOff val="60000"/>
                </a:schemeClr>
              </a:solidFill>
            </a:ln>
          </p:spPr>
        </p:pic>
        <p:sp>
          <p:nvSpPr>
            <p:cNvPr id="18" name="Rectangle 17"/>
            <p:cNvSpPr/>
            <p:nvPr/>
          </p:nvSpPr>
          <p:spPr>
            <a:xfrm>
              <a:off x="6072464" y="2445979"/>
              <a:ext cx="1352362"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chemeClr val="tx1">
                      <a:lumMod val="40000"/>
                      <a:lumOff val="60000"/>
                    </a:schemeClr>
                  </a:solidFill>
                </a:rPr>
                <a:t>ILLUSTRATION</a:t>
              </a:r>
            </a:p>
          </p:txBody>
        </p:sp>
      </p:grpSp>
      <p:grpSp>
        <p:nvGrpSpPr>
          <p:cNvPr id="9" name="Group 8">
            <a:extLst>
              <a:ext uri="{FF2B5EF4-FFF2-40B4-BE49-F238E27FC236}">
                <a16:creationId xmlns:a16="http://schemas.microsoft.com/office/drawing/2014/main" id="{712CE6FB-8096-49AF-A07C-C3DE8FE89303}"/>
              </a:ext>
            </a:extLst>
          </p:cNvPr>
          <p:cNvGrpSpPr/>
          <p:nvPr/>
        </p:nvGrpSpPr>
        <p:grpSpPr>
          <a:xfrm>
            <a:off x="7906811" y="1780539"/>
            <a:ext cx="3741741" cy="2597468"/>
            <a:chOff x="7628361" y="2488007"/>
            <a:chExt cx="2722609" cy="1890000"/>
          </a:xfrm>
        </p:grpSpPr>
        <p:pic>
          <p:nvPicPr>
            <p:cNvPr id="12" name="Picture 11"/>
            <p:cNvPicPr>
              <a:picLocks noChangeAspect="1"/>
            </p:cNvPicPr>
            <p:nvPr/>
          </p:nvPicPr>
          <p:blipFill>
            <a:blip r:embed="rId8"/>
            <a:stretch>
              <a:fillRect/>
            </a:stretch>
          </p:blipFill>
          <p:spPr>
            <a:xfrm>
              <a:off x="7628361" y="2488007"/>
              <a:ext cx="2160000" cy="1620000"/>
            </a:xfrm>
            <a:prstGeom prst="rect">
              <a:avLst/>
            </a:prstGeom>
            <a:ln>
              <a:solidFill>
                <a:schemeClr val="tx1">
                  <a:lumMod val="40000"/>
                  <a:lumOff val="60000"/>
                </a:schemeClr>
              </a:solidFill>
            </a:ln>
          </p:spPr>
        </p:pic>
        <p:pic>
          <p:nvPicPr>
            <p:cNvPr id="14" name="Picture 13"/>
            <p:cNvPicPr>
              <a:picLocks noChangeAspect="1"/>
            </p:cNvPicPr>
            <p:nvPr/>
          </p:nvPicPr>
          <p:blipFill>
            <a:blip r:embed="rId9"/>
            <a:stretch>
              <a:fillRect/>
            </a:stretch>
          </p:blipFill>
          <p:spPr>
            <a:xfrm>
              <a:off x="7988361" y="2758007"/>
              <a:ext cx="2160000" cy="1620000"/>
            </a:xfrm>
            <a:prstGeom prst="rect">
              <a:avLst/>
            </a:prstGeom>
            <a:ln>
              <a:solidFill>
                <a:schemeClr val="tx1">
                  <a:lumMod val="40000"/>
                  <a:lumOff val="60000"/>
                </a:schemeClr>
              </a:solidFill>
            </a:ln>
          </p:spPr>
        </p:pic>
        <p:sp>
          <p:nvSpPr>
            <p:cNvPr id="19" name="Rectangle 18"/>
            <p:cNvSpPr/>
            <p:nvPr/>
          </p:nvSpPr>
          <p:spPr>
            <a:xfrm>
              <a:off x="8998608" y="2708845"/>
              <a:ext cx="1352362"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a:solidFill>
                    <a:schemeClr val="tx1">
                      <a:lumMod val="40000"/>
                      <a:lumOff val="60000"/>
                    </a:schemeClr>
                  </a:solidFill>
                </a:rPr>
                <a:t>ILLUSTRATION</a:t>
              </a:r>
            </a:p>
          </p:txBody>
        </p:sp>
      </p:grpSp>
    </p:spTree>
    <p:extLst>
      <p:ext uri="{BB962C8B-B14F-4D97-AF65-F5344CB8AC3E}">
        <p14:creationId xmlns:p14="http://schemas.microsoft.com/office/powerpoint/2010/main" val="151514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121" name="think-cell Slide" r:id="rId4" imgW="216" imgH="216" progId="TCLayout.ActiveDocument.1">
                  <p:embed/>
                </p:oleObj>
              </mc:Choice>
              <mc:Fallback>
                <p:oleObj name="think-cell Slide" r:id="rId4" imgW="216" imgH="216" progId="TCLayout.ActiveDocument.1">
                  <p:embed/>
                  <p:pic>
                    <p:nvPicPr>
                      <p:cNvPr id="12" name="Object 11"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11" name="Picture 10"/>
          <p:cNvPicPr>
            <a:picLocks noChangeAspect="1"/>
          </p:cNvPicPr>
          <p:nvPr/>
        </p:nvPicPr>
        <p:blipFill>
          <a:blip r:embed="rId6">
            <a:grayscl/>
          </a:blip>
          <a:stretch>
            <a:fillRect/>
          </a:stretch>
        </p:blipFill>
        <p:spPr>
          <a:xfrm>
            <a:off x="1814411" y="1730973"/>
            <a:ext cx="5466737" cy="4100053"/>
          </a:xfrm>
          <a:prstGeom prst="rect">
            <a:avLst/>
          </a:prstGeom>
          <a:ln>
            <a:solidFill>
              <a:schemeClr val="tx1">
                <a:lumMod val="40000"/>
                <a:lumOff val="60000"/>
              </a:schemeClr>
            </a:solidFill>
          </a:ln>
        </p:spPr>
      </p:pic>
      <p:sp>
        <p:nvSpPr>
          <p:cNvPr id="2" name="Title 1"/>
          <p:cNvSpPr>
            <a:spLocks noGrp="1"/>
          </p:cNvSpPr>
          <p:nvPr>
            <p:ph type="title"/>
          </p:nvPr>
        </p:nvSpPr>
        <p:spPr/>
        <p:txBody>
          <a:bodyPr>
            <a:normAutofit fontScale="90000"/>
          </a:bodyPr>
          <a:lstStyle/>
          <a:p>
            <a:r>
              <a:rPr lang="en-US"/>
              <a:t>Deliverable #1: Identified value stream and associated KPIs</a:t>
            </a:r>
          </a:p>
        </p:txBody>
      </p:sp>
      <p:sp>
        <p:nvSpPr>
          <p:cNvPr id="5" name="Rectangle 4"/>
          <p:cNvSpPr/>
          <p:nvPr/>
        </p:nvSpPr>
        <p:spPr>
          <a:xfrm>
            <a:off x="2113937" y="2497395"/>
            <a:ext cx="1229160" cy="2861187"/>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3431458" y="2497395"/>
            <a:ext cx="3476065" cy="2861187"/>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1951937" y="2335394"/>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10" name="Oval 9"/>
          <p:cNvSpPr/>
          <p:nvPr/>
        </p:nvSpPr>
        <p:spPr>
          <a:xfrm>
            <a:off x="6745522" y="2335394"/>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sp>
        <p:nvSpPr>
          <p:cNvPr id="14" name="Oval 13"/>
          <p:cNvSpPr/>
          <p:nvPr/>
        </p:nvSpPr>
        <p:spPr>
          <a:xfrm>
            <a:off x="7534907" y="2593984"/>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15" name="Oval 14"/>
          <p:cNvSpPr/>
          <p:nvPr/>
        </p:nvSpPr>
        <p:spPr>
          <a:xfrm>
            <a:off x="7534907" y="4644011"/>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cxnSp>
        <p:nvCxnSpPr>
          <p:cNvPr id="17" name="Straight Connector 16"/>
          <p:cNvCxnSpPr/>
          <p:nvPr/>
        </p:nvCxnSpPr>
        <p:spPr>
          <a:xfrm flipV="1">
            <a:off x="7420668" y="1957008"/>
            <a:ext cx="0" cy="3647983"/>
          </a:xfrm>
          <a:prstGeom prst="line">
            <a:avLst/>
          </a:prstGeom>
          <a:ln w="12700">
            <a:solidFill>
              <a:schemeClr val="tx1">
                <a:lumMod val="40000"/>
                <a:lumOff val="6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812682" y="1730972"/>
            <a:ext cx="2497265" cy="2050027"/>
          </a:xfrm>
          <a:prstGeom prst="rect">
            <a:avLst/>
          </a:prstGeom>
          <a:noFill/>
        </p:spPr>
        <p:txBody>
          <a:bodyPr wrap="square" lIns="144000" rtlCol="0" anchor="ctr">
            <a:noAutofit/>
          </a:bodyPr>
          <a:lstStyle/>
          <a:p>
            <a:r>
              <a:rPr lang="en-US" sz="1400"/>
              <a:t>Identification of the </a:t>
            </a:r>
            <a:r>
              <a:rPr lang="en-US" sz="1400">
                <a:solidFill>
                  <a:schemeClr val="bg2"/>
                </a:solidFill>
              </a:rPr>
              <a:t>value brought the different stakeholders</a:t>
            </a:r>
            <a:r>
              <a:rPr lang="en-US" sz="1400"/>
              <a:t> (internal and external) by the considered use case</a:t>
            </a:r>
          </a:p>
        </p:txBody>
      </p:sp>
      <p:sp>
        <p:nvSpPr>
          <p:cNvPr id="18" name="TextBox 17"/>
          <p:cNvSpPr txBox="1"/>
          <p:nvPr/>
        </p:nvSpPr>
        <p:spPr>
          <a:xfrm>
            <a:off x="7812682" y="3780999"/>
            <a:ext cx="2497265" cy="2050027"/>
          </a:xfrm>
          <a:prstGeom prst="rect">
            <a:avLst/>
          </a:prstGeom>
          <a:noFill/>
        </p:spPr>
        <p:txBody>
          <a:bodyPr wrap="square" lIns="144000" rtlCol="0" anchor="ctr">
            <a:noAutofit/>
          </a:bodyPr>
          <a:lstStyle/>
          <a:p>
            <a:r>
              <a:rPr lang="en-US" sz="1400"/>
              <a:t>For each of the stakeholders, finding of:</a:t>
            </a:r>
          </a:p>
          <a:p>
            <a:pPr marL="285750" indent="-285750">
              <a:buFont typeface="Arial" panose="020B0604020202020204" pitchFamily="34" charset="0"/>
              <a:buChar char="‒"/>
            </a:pPr>
            <a:r>
              <a:rPr lang="en-US" sz="1400"/>
              <a:t>The </a:t>
            </a:r>
            <a:r>
              <a:rPr lang="en-US" sz="1400">
                <a:solidFill>
                  <a:schemeClr val="bg2"/>
                </a:solidFill>
              </a:rPr>
              <a:t>impacts of the value brought</a:t>
            </a:r>
          </a:p>
          <a:p>
            <a:pPr marL="285750" indent="-285750">
              <a:buFont typeface="Arial" panose="020B0604020202020204" pitchFamily="34" charset="0"/>
              <a:buChar char="‒"/>
            </a:pPr>
            <a:r>
              <a:rPr lang="en-US" sz="1400"/>
              <a:t>The </a:t>
            </a:r>
            <a:r>
              <a:rPr lang="en-US" sz="1400">
                <a:solidFill>
                  <a:schemeClr val="bg2"/>
                </a:solidFill>
              </a:rPr>
              <a:t>KPIs enabling the measure them</a:t>
            </a:r>
          </a:p>
        </p:txBody>
      </p:sp>
      <p:sp>
        <p:nvSpPr>
          <p:cNvPr id="24" name="Rectangle 23"/>
          <p:cNvSpPr/>
          <p:nvPr/>
        </p:nvSpPr>
        <p:spPr>
          <a:xfrm>
            <a:off x="5299588" y="1848464"/>
            <a:ext cx="1868129"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tx1">
                    <a:lumMod val="40000"/>
                    <a:lumOff val="60000"/>
                  </a:schemeClr>
                </a:solidFill>
              </a:rPr>
              <a:t>ILLUSTRATION</a:t>
            </a:r>
          </a:p>
        </p:txBody>
      </p:sp>
    </p:spTree>
    <p:extLst>
      <p:ext uri="{BB962C8B-B14F-4D97-AF65-F5344CB8AC3E}">
        <p14:creationId xmlns:p14="http://schemas.microsoft.com/office/powerpoint/2010/main" val="254878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145" name="think-cell Slide" r:id="rId4" imgW="216" imgH="216" progId="TCLayout.ActiveDocument.1">
                  <p:embed/>
                </p:oleObj>
              </mc:Choice>
              <mc:Fallback>
                <p:oleObj name="think-cell Slide" r:id="rId4" imgW="216" imgH="216" progId="TCLayout.ActiveDocument.1">
                  <p:embed/>
                  <p:pic>
                    <p:nvPicPr>
                      <p:cNvPr id="12" name="Object 11"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3" name="Picture 2"/>
          <p:cNvPicPr>
            <a:picLocks noChangeAspect="1"/>
          </p:cNvPicPr>
          <p:nvPr/>
        </p:nvPicPr>
        <p:blipFill>
          <a:blip r:embed="rId6">
            <a:grayscl/>
          </a:blip>
          <a:stretch>
            <a:fillRect/>
          </a:stretch>
        </p:blipFill>
        <p:spPr>
          <a:xfrm>
            <a:off x="1814410" y="1730973"/>
            <a:ext cx="5466737" cy="4100053"/>
          </a:xfrm>
          <a:prstGeom prst="rect">
            <a:avLst/>
          </a:prstGeom>
          <a:ln>
            <a:solidFill>
              <a:schemeClr val="tx1">
                <a:lumMod val="40000"/>
                <a:lumOff val="60000"/>
              </a:schemeClr>
            </a:solidFill>
          </a:ln>
        </p:spPr>
      </p:pic>
      <p:sp>
        <p:nvSpPr>
          <p:cNvPr id="2" name="Title 1"/>
          <p:cNvSpPr>
            <a:spLocks noGrp="1"/>
          </p:cNvSpPr>
          <p:nvPr>
            <p:ph type="title"/>
          </p:nvPr>
        </p:nvSpPr>
        <p:spPr/>
        <p:txBody>
          <a:bodyPr/>
          <a:lstStyle/>
          <a:p>
            <a:r>
              <a:rPr lang="en-US"/>
              <a:t>Deliverable #2: Benefits and costs matrix</a:t>
            </a:r>
          </a:p>
        </p:txBody>
      </p:sp>
      <p:sp>
        <p:nvSpPr>
          <p:cNvPr id="20" name="Rectangle 19"/>
          <p:cNvSpPr/>
          <p:nvPr/>
        </p:nvSpPr>
        <p:spPr>
          <a:xfrm>
            <a:off x="4660488" y="2659395"/>
            <a:ext cx="2347200" cy="2404219"/>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6842775" y="2497395"/>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sp>
        <p:nvSpPr>
          <p:cNvPr id="23" name="Oval 22"/>
          <p:cNvSpPr/>
          <p:nvPr/>
        </p:nvSpPr>
        <p:spPr>
          <a:xfrm>
            <a:off x="7534907" y="2593984"/>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24" name="Oval 23"/>
          <p:cNvSpPr/>
          <p:nvPr/>
        </p:nvSpPr>
        <p:spPr>
          <a:xfrm>
            <a:off x="7534907" y="4644011"/>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sp>
        <p:nvSpPr>
          <p:cNvPr id="26" name="TextBox 25"/>
          <p:cNvSpPr txBox="1"/>
          <p:nvPr/>
        </p:nvSpPr>
        <p:spPr>
          <a:xfrm>
            <a:off x="7812682" y="1730972"/>
            <a:ext cx="2497265" cy="2050027"/>
          </a:xfrm>
          <a:prstGeom prst="rect">
            <a:avLst/>
          </a:prstGeom>
          <a:noFill/>
        </p:spPr>
        <p:txBody>
          <a:bodyPr wrap="square" lIns="144000" rtlCol="0" anchor="ctr">
            <a:noAutofit/>
          </a:bodyPr>
          <a:lstStyle/>
          <a:p>
            <a:r>
              <a:rPr lang="en-US" sz="1400"/>
              <a:t>Identification of the </a:t>
            </a:r>
            <a:r>
              <a:rPr lang="en-US" sz="1400">
                <a:solidFill>
                  <a:schemeClr val="bg2"/>
                </a:solidFill>
              </a:rPr>
              <a:t>directly quantifiable benefits and costs </a:t>
            </a:r>
            <a:r>
              <a:rPr lang="en-US" sz="1400"/>
              <a:t>(e.g. additional sales in volume, cross / up-sell, implementation and roll-out costs…)</a:t>
            </a:r>
          </a:p>
        </p:txBody>
      </p:sp>
      <p:sp>
        <p:nvSpPr>
          <p:cNvPr id="27" name="TextBox 26"/>
          <p:cNvSpPr txBox="1"/>
          <p:nvPr/>
        </p:nvSpPr>
        <p:spPr>
          <a:xfrm>
            <a:off x="7812682" y="3780999"/>
            <a:ext cx="2497265" cy="2050027"/>
          </a:xfrm>
          <a:prstGeom prst="rect">
            <a:avLst/>
          </a:prstGeom>
          <a:noFill/>
        </p:spPr>
        <p:txBody>
          <a:bodyPr wrap="square" lIns="144000" rtlCol="0" anchor="ctr">
            <a:noAutofit/>
          </a:bodyPr>
          <a:lstStyle/>
          <a:p>
            <a:r>
              <a:rPr lang="en-US" sz="1400"/>
              <a:t>Identification of the </a:t>
            </a:r>
            <a:r>
              <a:rPr lang="en-US" sz="1400">
                <a:solidFill>
                  <a:schemeClr val="bg2"/>
                </a:solidFill>
              </a:rPr>
              <a:t>benefits and costs that are not directly quantifiable </a:t>
            </a:r>
            <a:r>
              <a:rPr lang="en-US" sz="1400"/>
              <a:t>(e.g. engagement, satisfaction, brand image, technological risks…)</a:t>
            </a:r>
          </a:p>
        </p:txBody>
      </p:sp>
      <p:sp>
        <p:nvSpPr>
          <p:cNvPr id="28" name="Rectangle 27"/>
          <p:cNvSpPr/>
          <p:nvPr/>
        </p:nvSpPr>
        <p:spPr>
          <a:xfrm>
            <a:off x="2082106" y="2659395"/>
            <a:ext cx="2520000" cy="2404219"/>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1925729" y="2497395"/>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30" name="Rectangle 29"/>
          <p:cNvSpPr/>
          <p:nvPr/>
        </p:nvSpPr>
        <p:spPr>
          <a:xfrm>
            <a:off x="5299588" y="1848464"/>
            <a:ext cx="1868129"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tx1">
                    <a:lumMod val="40000"/>
                    <a:lumOff val="60000"/>
                  </a:schemeClr>
                </a:solidFill>
              </a:rPr>
              <a:t>ILLUSTRATION</a:t>
            </a:r>
          </a:p>
        </p:txBody>
      </p:sp>
      <p:cxnSp>
        <p:nvCxnSpPr>
          <p:cNvPr id="31" name="Straight Connector 30"/>
          <p:cNvCxnSpPr/>
          <p:nvPr/>
        </p:nvCxnSpPr>
        <p:spPr>
          <a:xfrm flipV="1">
            <a:off x="7420668" y="1957008"/>
            <a:ext cx="0" cy="3647983"/>
          </a:xfrm>
          <a:prstGeom prst="line">
            <a:avLst/>
          </a:prstGeom>
          <a:ln w="12700">
            <a:solidFill>
              <a:schemeClr val="tx1">
                <a:lumMod val="40000"/>
                <a:lumOff val="6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229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169" name="think-cell Slide" r:id="rId4" imgW="216" imgH="216" progId="TCLayout.ActiveDocument.1">
                  <p:embed/>
                </p:oleObj>
              </mc:Choice>
              <mc:Fallback>
                <p:oleObj name="think-cell Slide" r:id="rId4" imgW="216" imgH="216" progId="TCLayout.ActiveDocument.1">
                  <p:embed/>
                  <p:pic>
                    <p:nvPicPr>
                      <p:cNvPr id="12" name="Object 11"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5" name="Picture 4"/>
          <p:cNvPicPr>
            <a:picLocks noChangeAspect="1"/>
          </p:cNvPicPr>
          <p:nvPr/>
        </p:nvPicPr>
        <p:blipFill>
          <a:blip r:embed="rId6">
            <a:grayscl/>
          </a:blip>
          <a:stretch>
            <a:fillRect/>
          </a:stretch>
        </p:blipFill>
        <p:spPr>
          <a:xfrm>
            <a:off x="3681146" y="3131025"/>
            <a:ext cx="3600000" cy="2700001"/>
          </a:xfrm>
          <a:prstGeom prst="rect">
            <a:avLst/>
          </a:prstGeom>
          <a:ln>
            <a:solidFill>
              <a:schemeClr val="tx1">
                <a:lumMod val="40000"/>
                <a:lumOff val="60000"/>
              </a:schemeClr>
            </a:solidFill>
          </a:ln>
        </p:spPr>
      </p:pic>
      <p:sp>
        <p:nvSpPr>
          <p:cNvPr id="2" name="Title 1"/>
          <p:cNvSpPr>
            <a:spLocks noGrp="1"/>
          </p:cNvSpPr>
          <p:nvPr>
            <p:ph type="title"/>
          </p:nvPr>
        </p:nvSpPr>
        <p:spPr/>
        <p:txBody>
          <a:bodyPr>
            <a:normAutofit/>
          </a:bodyPr>
          <a:lstStyle/>
          <a:p>
            <a:r>
              <a:rPr lang="en-US"/>
              <a:t>Deliverable #3: Benefits and costs quantification</a:t>
            </a:r>
          </a:p>
        </p:txBody>
      </p:sp>
      <p:sp>
        <p:nvSpPr>
          <p:cNvPr id="23" name="Oval 22"/>
          <p:cNvSpPr/>
          <p:nvPr/>
        </p:nvSpPr>
        <p:spPr>
          <a:xfrm>
            <a:off x="7534907" y="1959866"/>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24" name="Oval 23"/>
          <p:cNvSpPr/>
          <p:nvPr/>
        </p:nvSpPr>
        <p:spPr>
          <a:xfrm>
            <a:off x="7534907" y="3607882"/>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sp>
        <p:nvSpPr>
          <p:cNvPr id="17" name="Rectangle 16"/>
          <p:cNvSpPr/>
          <p:nvPr/>
        </p:nvSpPr>
        <p:spPr>
          <a:xfrm>
            <a:off x="6000335" y="3071141"/>
            <a:ext cx="1476000"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a:solidFill>
                  <a:schemeClr val="tx1">
                    <a:lumMod val="40000"/>
                    <a:lumOff val="60000"/>
                  </a:schemeClr>
                </a:solidFill>
              </a:rPr>
              <a:t>ILLUSTRATION</a:t>
            </a:r>
          </a:p>
        </p:txBody>
      </p:sp>
      <p:sp>
        <p:nvSpPr>
          <p:cNvPr id="30" name="Rectangle 29"/>
          <p:cNvSpPr/>
          <p:nvPr/>
        </p:nvSpPr>
        <p:spPr>
          <a:xfrm>
            <a:off x="3897250" y="3625239"/>
            <a:ext cx="3208963" cy="1836000"/>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p:cNvSpPr/>
          <p:nvPr/>
        </p:nvSpPr>
        <p:spPr>
          <a:xfrm>
            <a:off x="6927650" y="3470249"/>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3</a:t>
            </a:r>
          </a:p>
        </p:txBody>
      </p:sp>
      <p:pic>
        <p:nvPicPr>
          <p:cNvPr id="4" name="Picture 3"/>
          <p:cNvPicPr>
            <a:picLocks noChangeAspect="1"/>
          </p:cNvPicPr>
          <p:nvPr/>
        </p:nvPicPr>
        <p:blipFill>
          <a:blip r:embed="rId7">
            <a:grayscl/>
          </a:blip>
          <a:stretch>
            <a:fillRect/>
          </a:stretch>
        </p:blipFill>
        <p:spPr>
          <a:xfrm>
            <a:off x="1814409" y="1730973"/>
            <a:ext cx="3600000" cy="2700000"/>
          </a:xfrm>
          <a:prstGeom prst="rect">
            <a:avLst/>
          </a:prstGeom>
          <a:ln>
            <a:solidFill>
              <a:schemeClr val="tx1">
                <a:lumMod val="40000"/>
                <a:lumOff val="60000"/>
              </a:schemeClr>
            </a:solidFill>
          </a:ln>
        </p:spPr>
      </p:pic>
      <p:sp>
        <p:nvSpPr>
          <p:cNvPr id="14" name="Rectangle 13"/>
          <p:cNvSpPr/>
          <p:nvPr/>
        </p:nvSpPr>
        <p:spPr>
          <a:xfrm>
            <a:off x="4129318" y="1647489"/>
            <a:ext cx="1476000" cy="32446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a:solidFill>
                  <a:schemeClr val="tx1">
                    <a:lumMod val="40000"/>
                    <a:lumOff val="60000"/>
                  </a:schemeClr>
                </a:solidFill>
              </a:rPr>
              <a:t>ILLUSTRATION</a:t>
            </a:r>
          </a:p>
        </p:txBody>
      </p:sp>
      <p:sp>
        <p:nvSpPr>
          <p:cNvPr id="28" name="Rectangle 27"/>
          <p:cNvSpPr/>
          <p:nvPr/>
        </p:nvSpPr>
        <p:spPr>
          <a:xfrm>
            <a:off x="1951953" y="2333664"/>
            <a:ext cx="1620000" cy="1836000"/>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p:cNvSpPr/>
          <p:nvPr/>
        </p:nvSpPr>
        <p:spPr>
          <a:xfrm>
            <a:off x="1795576" y="2161832"/>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1</a:t>
            </a:r>
          </a:p>
        </p:txBody>
      </p:sp>
      <p:sp>
        <p:nvSpPr>
          <p:cNvPr id="18" name="Rectangle 17"/>
          <p:cNvSpPr/>
          <p:nvPr/>
        </p:nvSpPr>
        <p:spPr>
          <a:xfrm>
            <a:off x="3619476" y="2333664"/>
            <a:ext cx="1620000" cy="1836000"/>
          </a:xfrm>
          <a:prstGeom prst="rect">
            <a:avLst/>
          </a:prstGeom>
          <a:noFill/>
          <a:ln>
            <a:solidFill>
              <a:schemeClr val="bg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5076016" y="2161832"/>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2</a:t>
            </a:r>
          </a:p>
        </p:txBody>
      </p:sp>
      <p:grpSp>
        <p:nvGrpSpPr>
          <p:cNvPr id="6" name="Group 5"/>
          <p:cNvGrpSpPr/>
          <p:nvPr/>
        </p:nvGrpSpPr>
        <p:grpSpPr>
          <a:xfrm>
            <a:off x="7812682" y="1297859"/>
            <a:ext cx="2497265" cy="4945625"/>
            <a:chOff x="6288681" y="1730971"/>
            <a:chExt cx="2497265" cy="6152042"/>
          </a:xfrm>
        </p:grpSpPr>
        <p:sp>
          <p:nvSpPr>
            <p:cNvPr id="26" name="TextBox 25"/>
            <p:cNvSpPr txBox="1"/>
            <p:nvPr/>
          </p:nvSpPr>
          <p:spPr>
            <a:xfrm>
              <a:off x="6288681" y="1730971"/>
              <a:ext cx="2497265" cy="2050027"/>
            </a:xfrm>
            <a:prstGeom prst="rect">
              <a:avLst/>
            </a:prstGeom>
            <a:noFill/>
          </p:spPr>
          <p:txBody>
            <a:bodyPr wrap="square" lIns="144000" rtlCol="0" anchor="ctr">
              <a:noAutofit/>
            </a:bodyPr>
            <a:lstStyle/>
            <a:p>
              <a:r>
                <a:rPr lang="en-US" sz="1400">
                  <a:solidFill>
                    <a:schemeClr val="bg2"/>
                  </a:solidFill>
                </a:rPr>
                <a:t>Baseline identification &amp; quantification</a:t>
              </a:r>
              <a:r>
                <a:rPr lang="en-US" sz="1400"/>
                <a:t> (modeling of as-is revenue / cost structures if nothing changes)</a:t>
              </a:r>
              <a:endParaRPr lang="en-US" sz="1400" i="1"/>
            </a:p>
          </p:txBody>
        </p:sp>
        <p:sp>
          <p:nvSpPr>
            <p:cNvPr id="27" name="TextBox 26"/>
            <p:cNvSpPr txBox="1"/>
            <p:nvPr/>
          </p:nvSpPr>
          <p:spPr>
            <a:xfrm>
              <a:off x="6288681" y="3781978"/>
              <a:ext cx="2497265" cy="2050027"/>
            </a:xfrm>
            <a:prstGeom prst="rect">
              <a:avLst/>
            </a:prstGeom>
            <a:noFill/>
          </p:spPr>
          <p:txBody>
            <a:bodyPr wrap="square" lIns="144000" rtlCol="0" anchor="ctr">
              <a:noAutofit/>
            </a:bodyPr>
            <a:lstStyle/>
            <a:p>
              <a:r>
                <a:rPr lang="en-US" sz="1400">
                  <a:solidFill>
                    <a:schemeClr val="bg2"/>
                  </a:solidFill>
                </a:rPr>
                <a:t>Impacts of the use case</a:t>
              </a:r>
              <a:r>
                <a:rPr lang="en-US" sz="1400"/>
                <a:t> – assumptions and impacted baseline</a:t>
              </a:r>
              <a:endParaRPr lang="en-US" sz="1400">
                <a:solidFill>
                  <a:schemeClr val="bg2"/>
                </a:solidFill>
              </a:endParaRPr>
            </a:p>
          </p:txBody>
        </p:sp>
        <p:sp>
          <p:nvSpPr>
            <p:cNvPr id="32" name="TextBox 31"/>
            <p:cNvSpPr txBox="1"/>
            <p:nvPr/>
          </p:nvSpPr>
          <p:spPr>
            <a:xfrm>
              <a:off x="6288681" y="5832986"/>
              <a:ext cx="2497265" cy="2050027"/>
            </a:xfrm>
            <a:prstGeom prst="rect">
              <a:avLst/>
            </a:prstGeom>
            <a:noFill/>
          </p:spPr>
          <p:txBody>
            <a:bodyPr wrap="square" lIns="144000" rtlCol="0" anchor="ctr">
              <a:noAutofit/>
            </a:bodyPr>
            <a:lstStyle/>
            <a:p>
              <a:r>
                <a:rPr lang="en-US" sz="1400">
                  <a:solidFill>
                    <a:schemeClr val="bg2"/>
                  </a:solidFill>
                </a:rPr>
                <a:t>Overall impacts on costs and revenues</a:t>
              </a:r>
              <a:r>
                <a:rPr lang="en-US" sz="1400"/>
                <a:t> (difference between impacted baseline and initial baseline)</a:t>
              </a:r>
            </a:p>
          </p:txBody>
        </p:sp>
      </p:grpSp>
      <p:sp>
        <p:nvSpPr>
          <p:cNvPr id="34" name="Oval 33"/>
          <p:cNvSpPr/>
          <p:nvPr/>
        </p:nvSpPr>
        <p:spPr>
          <a:xfrm>
            <a:off x="7534907" y="5250981"/>
            <a:ext cx="324000" cy="324000"/>
          </a:xfrm>
          <a:prstGeom prst="ellipse">
            <a:avLst/>
          </a:prstGeom>
          <a:solidFill>
            <a:schemeClr val="bg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chemeClr val="bg1"/>
                </a:solidFill>
              </a:rPr>
              <a:t>3</a:t>
            </a:r>
          </a:p>
        </p:txBody>
      </p:sp>
      <p:cxnSp>
        <p:nvCxnSpPr>
          <p:cNvPr id="35" name="Straight Connector 34"/>
          <p:cNvCxnSpPr/>
          <p:nvPr/>
        </p:nvCxnSpPr>
        <p:spPr>
          <a:xfrm flipV="1">
            <a:off x="7420668" y="1957008"/>
            <a:ext cx="0" cy="3647983"/>
          </a:xfrm>
          <a:prstGeom prst="line">
            <a:avLst/>
          </a:prstGeom>
          <a:ln w="12700">
            <a:solidFill>
              <a:schemeClr val="tx1">
                <a:lumMod val="40000"/>
                <a:lumOff val="6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04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573550"/>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a:solidFill>
                  <a:srgbClr val="22759E"/>
                </a:solidFill>
              </a:rPr>
              <a:t>This workshop aims to make you discover how to transform information into insights in order to generate value</a:t>
            </a:r>
          </a:p>
        </p:txBody>
      </p:sp>
      <p:pic>
        <p:nvPicPr>
          <p:cNvPr id="15" name="Picture 14">
            <a:extLst>
              <a:ext uri="{FF2B5EF4-FFF2-40B4-BE49-F238E27FC236}">
                <a16:creationId xmlns:a16="http://schemas.microsoft.com/office/drawing/2014/main" id="{2B9D4084-84E9-45B1-9CE9-698F6012D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311" y="5399941"/>
            <a:ext cx="912082" cy="912082"/>
          </a:xfrm>
          <a:prstGeom prst="rect">
            <a:avLst/>
          </a:prstGeom>
        </p:spPr>
      </p:pic>
      <p:pic>
        <p:nvPicPr>
          <p:cNvPr id="16" name="Picture 15">
            <a:extLst>
              <a:ext uri="{FF2B5EF4-FFF2-40B4-BE49-F238E27FC236}">
                <a16:creationId xmlns:a16="http://schemas.microsoft.com/office/drawing/2014/main" id="{44104479-B7E4-4A73-9B59-285581CDA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311" y="4069481"/>
            <a:ext cx="912082" cy="912082"/>
          </a:xfrm>
          <a:prstGeom prst="rect">
            <a:avLst/>
          </a:prstGeom>
        </p:spPr>
      </p:pic>
      <p:sp>
        <p:nvSpPr>
          <p:cNvPr id="11" name="Rectangle 10">
            <a:extLst>
              <a:ext uri="{FF2B5EF4-FFF2-40B4-BE49-F238E27FC236}">
                <a16:creationId xmlns:a16="http://schemas.microsoft.com/office/drawing/2014/main" id="{6A59E85B-1C5A-4B4B-A7F1-0E79A51E2F43}"/>
              </a:ext>
            </a:extLst>
          </p:cNvPr>
          <p:cNvSpPr/>
          <p:nvPr/>
        </p:nvSpPr>
        <p:spPr>
          <a:xfrm>
            <a:off x="7324393" y="3860292"/>
            <a:ext cx="4604081" cy="13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solidFill>
              </a:rPr>
              <a:t>Synthesis of produced results</a:t>
            </a:r>
            <a:r>
              <a:rPr lang="en-US" sz="1400">
                <a:solidFill>
                  <a:schemeClr val="tx1"/>
                </a:solidFill>
              </a:rPr>
              <a:t>:</a:t>
            </a:r>
          </a:p>
          <a:p>
            <a:pPr marL="285750" indent="-285750">
              <a:buClr>
                <a:schemeClr val="tx2"/>
              </a:buClr>
              <a:buFont typeface="Wingdings" panose="05000000000000000000" pitchFamily="2" charset="2"/>
              <a:buChar char="§"/>
            </a:pPr>
            <a:r>
              <a:rPr lang="en-US" sz="1400">
                <a:solidFill>
                  <a:schemeClr val="tx1"/>
                </a:solidFill>
              </a:rPr>
              <a:t>Identify results produced by your algorithms which can be used to generate insights (topics, subject of comments, frequency of comments, sentiment, etc.)</a:t>
            </a:r>
          </a:p>
        </p:txBody>
      </p:sp>
      <p:sp>
        <p:nvSpPr>
          <p:cNvPr id="12" name="Rectangle 11">
            <a:extLst>
              <a:ext uri="{FF2B5EF4-FFF2-40B4-BE49-F238E27FC236}">
                <a16:creationId xmlns:a16="http://schemas.microsoft.com/office/drawing/2014/main" id="{A3145648-B688-409A-8A64-D11DFC2129A7}"/>
              </a:ext>
            </a:extLst>
          </p:cNvPr>
          <p:cNvSpPr/>
          <p:nvPr/>
        </p:nvSpPr>
        <p:spPr>
          <a:xfrm>
            <a:off x="7324393" y="5190752"/>
            <a:ext cx="4604081" cy="13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solidFill>
              </a:rPr>
              <a:t>Insights</a:t>
            </a:r>
            <a:r>
              <a:rPr lang="en-US" sz="1400">
                <a:solidFill>
                  <a:schemeClr val="tx1"/>
                </a:solidFill>
              </a:rPr>
              <a:t>:</a:t>
            </a:r>
          </a:p>
          <a:p>
            <a:pPr marL="285750" indent="-285750">
              <a:buClr>
                <a:schemeClr val="tx2"/>
              </a:buClr>
              <a:buFont typeface="Wingdings" panose="05000000000000000000" pitchFamily="2" charset="2"/>
              <a:buChar char="§"/>
            </a:pPr>
            <a:r>
              <a:rPr lang="en-US" sz="1400">
                <a:solidFill>
                  <a:schemeClr val="tx1"/>
                </a:solidFill>
              </a:rPr>
              <a:t>Identify the main topic of the selected site and the related value drivers</a:t>
            </a:r>
          </a:p>
          <a:p>
            <a:pPr marL="285750" indent="-285750">
              <a:buClr>
                <a:schemeClr val="tx2"/>
              </a:buClr>
              <a:buFont typeface="Wingdings" panose="05000000000000000000" pitchFamily="2" charset="2"/>
              <a:buChar char="§"/>
            </a:pPr>
            <a:r>
              <a:rPr lang="en-US" sz="1400">
                <a:solidFill>
                  <a:schemeClr val="tx1"/>
                </a:solidFill>
              </a:rPr>
              <a:t>Imagine indicators, KPIs, graphs, recommendations, etc. based on the listed results</a:t>
            </a:r>
          </a:p>
          <a:p>
            <a:pPr marL="285750" indent="-285750">
              <a:buClr>
                <a:schemeClr val="tx2"/>
              </a:buClr>
              <a:buFont typeface="Wingdings" panose="05000000000000000000" pitchFamily="2" charset="2"/>
              <a:buChar char="§"/>
            </a:pPr>
            <a:r>
              <a:rPr lang="en-US" sz="1400">
                <a:solidFill>
                  <a:schemeClr val="tx1"/>
                </a:solidFill>
              </a:rPr>
              <a:t>Describe how Business Rep. can use these insights to take actions to activate the target value drivers</a:t>
            </a:r>
          </a:p>
        </p:txBody>
      </p:sp>
      <p:sp>
        <p:nvSpPr>
          <p:cNvPr id="14" name="Rectangle 13">
            <a:extLst>
              <a:ext uri="{FF2B5EF4-FFF2-40B4-BE49-F238E27FC236}">
                <a16:creationId xmlns:a16="http://schemas.microsoft.com/office/drawing/2014/main" id="{DD708931-5EAD-4836-BBA1-5BCD78FD75E3}"/>
              </a:ext>
            </a:extLst>
          </p:cNvPr>
          <p:cNvSpPr/>
          <p:nvPr/>
        </p:nvSpPr>
        <p:spPr>
          <a:xfrm>
            <a:off x="263526" y="2541099"/>
            <a:ext cx="5367600" cy="398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Objective:</a:t>
            </a:r>
          </a:p>
          <a:p>
            <a:pPr marL="285750" indent="-285750">
              <a:buClr>
                <a:schemeClr val="tx2"/>
              </a:buClr>
              <a:buFont typeface="Wingdings" panose="05000000000000000000" pitchFamily="2" charset="2"/>
              <a:buChar char="§"/>
            </a:pPr>
            <a:r>
              <a:rPr lang="en-US" sz="1400">
                <a:solidFill>
                  <a:schemeClr val="tx1"/>
                </a:solidFill>
              </a:rPr>
              <a:t>Transform the results produced throughout the course into insights (an insight is an information which helps to take a decision / action to generate value)</a:t>
            </a:r>
          </a:p>
          <a:p>
            <a:pPr algn="ctr"/>
            <a:endParaRPr lang="en-US" sz="1400">
              <a:solidFill>
                <a:schemeClr val="tx1"/>
              </a:solidFill>
            </a:endParaRPr>
          </a:p>
          <a:p>
            <a:r>
              <a:rPr lang="en-US" sz="1400" b="1">
                <a:solidFill>
                  <a:schemeClr val="tx1"/>
                </a:solidFill>
              </a:rPr>
              <a:t>Organization:</a:t>
            </a:r>
          </a:p>
          <a:p>
            <a:pPr marL="285750" indent="-285750">
              <a:buClr>
                <a:schemeClr val="tx2"/>
              </a:buClr>
              <a:buFont typeface="Wingdings" panose="05000000000000000000" pitchFamily="2" charset="2"/>
              <a:buChar char="§"/>
            </a:pPr>
            <a:r>
              <a:rPr lang="en-US" sz="1400">
                <a:solidFill>
                  <a:schemeClr val="tx1"/>
                </a:solidFill>
              </a:rPr>
              <a:t>Each group selects a site on which he will conduct the analysis</a:t>
            </a:r>
          </a:p>
          <a:p>
            <a:pPr marL="285750" indent="-285750">
              <a:buClr>
                <a:schemeClr val="tx2"/>
              </a:buClr>
              <a:buFont typeface="Wingdings" panose="05000000000000000000" pitchFamily="2" charset="2"/>
              <a:buChar char="§"/>
            </a:pPr>
            <a:r>
              <a:rPr lang="en-US" sz="1400">
                <a:solidFill>
                  <a:schemeClr val="tx1"/>
                </a:solidFill>
              </a:rPr>
              <a:t>Total workshop duration: 45 min. (i.e., 35 min. of production &amp; 2 x 5 min. of presentation)</a:t>
            </a:r>
          </a:p>
        </p:txBody>
      </p:sp>
      <p:sp>
        <p:nvSpPr>
          <p:cNvPr id="18" name="Left Brace 17">
            <a:extLst>
              <a:ext uri="{FF2B5EF4-FFF2-40B4-BE49-F238E27FC236}">
                <a16:creationId xmlns:a16="http://schemas.microsoft.com/office/drawing/2014/main" id="{D9B78DE8-041E-4E40-85A0-0B80F82A268A}"/>
              </a:ext>
            </a:extLst>
          </p:cNvPr>
          <p:cNvSpPr/>
          <p:nvPr/>
        </p:nvSpPr>
        <p:spPr>
          <a:xfrm>
            <a:off x="5744586" y="2541099"/>
            <a:ext cx="216024" cy="3980113"/>
          </a:xfrm>
          <a:prstGeom prst="leftBrace">
            <a:avLst>
              <a:gd name="adj1" fmla="val 120144"/>
              <a:gd name="adj2"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F2D92C6A-07AE-4799-B373-830F2BE0F497}"/>
              </a:ext>
            </a:extLst>
          </p:cNvPr>
          <p:cNvSpPr/>
          <p:nvPr/>
        </p:nvSpPr>
        <p:spPr>
          <a:xfrm>
            <a:off x="7324393" y="2529832"/>
            <a:ext cx="4604081" cy="13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solidFill>
              </a:rPr>
              <a:t>Value drivers</a:t>
            </a:r>
            <a:r>
              <a:rPr lang="en-US" sz="1400">
                <a:solidFill>
                  <a:schemeClr val="tx1"/>
                </a:solidFill>
              </a:rPr>
              <a:t>:</a:t>
            </a:r>
          </a:p>
          <a:p>
            <a:pPr marL="285750" indent="-285750">
              <a:buClr>
                <a:schemeClr val="tx2"/>
              </a:buClr>
              <a:buFont typeface="Wingdings" panose="05000000000000000000" pitchFamily="2" charset="2"/>
              <a:buChar char="§"/>
            </a:pPr>
            <a:r>
              <a:rPr lang="en-US" sz="1400">
                <a:solidFill>
                  <a:schemeClr val="tx1"/>
                </a:solidFill>
              </a:rPr>
              <a:t>Based on the identified topics, describe the main value drivers (how will your project generate value?)</a:t>
            </a:r>
          </a:p>
          <a:p>
            <a:pPr marL="285750" indent="-285750">
              <a:buClr>
                <a:schemeClr val="tx2"/>
              </a:buClr>
              <a:buFont typeface="Wingdings" panose="05000000000000000000" pitchFamily="2" charset="2"/>
              <a:buChar char="§"/>
            </a:pPr>
            <a:r>
              <a:rPr lang="en-US" sz="1400">
                <a:solidFill>
                  <a:schemeClr val="tx1"/>
                </a:solidFill>
              </a:rPr>
              <a:t>Rank value drivers for the selected site</a:t>
            </a:r>
          </a:p>
        </p:txBody>
      </p:sp>
      <p:pic>
        <p:nvPicPr>
          <p:cNvPr id="26" name="Picture 25">
            <a:extLst>
              <a:ext uri="{FF2B5EF4-FFF2-40B4-BE49-F238E27FC236}">
                <a16:creationId xmlns:a16="http://schemas.microsoft.com/office/drawing/2014/main" id="{D9EB4DE9-777E-4B0E-9A9F-CADFFAF8C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311" y="2739021"/>
            <a:ext cx="910800" cy="910800"/>
          </a:xfrm>
          <a:prstGeom prst="rect">
            <a:avLst/>
          </a:prstGeom>
        </p:spPr>
      </p:pic>
      <p:grpSp>
        <p:nvGrpSpPr>
          <p:cNvPr id="4" name="Group 3">
            <a:extLst>
              <a:ext uri="{FF2B5EF4-FFF2-40B4-BE49-F238E27FC236}">
                <a16:creationId xmlns:a16="http://schemas.microsoft.com/office/drawing/2014/main" id="{11DB95C6-965B-45AA-AC9C-CF5AC02D8FB9}"/>
              </a:ext>
            </a:extLst>
          </p:cNvPr>
          <p:cNvGrpSpPr/>
          <p:nvPr/>
        </p:nvGrpSpPr>
        <p:grpSpPr>
          <a:xfrm>
            <a:off x="10521075" y="961571"/>
            <a:ext cx="1368151" cy="461665"/>
            <a:chOff x="1098030" y="5226606"/>
            <a:chExt cx="1368151" cy="461665"/>
          </a:xfrm>
        </p:grpSpPr>
        <p:pic>
          <p:nvPicPr>
            <p:cNvPr id="17" name="Picture 16">
              <a:extLst>
                <a:ext uri="{FF2B5EF4-FFF2-40B4-BE49-F238E27FC236}">
                  <a16:creationId xmlns:a16="http://schemas.microsoft.com/office/drawing/2014/main" id="{359B1806-EC0A-4130-A4F2-F1A0A2F45DFB}"/>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9" name="TextBox 50">
              <a:extLst>
                <a:ext uri="{FF2B5EF4-FFF2-40B4-BE49-F238E27FC236}">
                  <a16:creationId xmlns:a16="http://schemas.microsoft.com/office/drawing/2014/main" id="{F63F4A34-6E6A-4CF4-85B7-8DBF36C13E6C}"/>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40’</a:t>
              </a:r>
            </a:p>
          </p:txBody>
        </p:sp>
      </p:grpSp>
    </p:spTree>
    <p:extLst>
      <p:ext uri="{BB962C8B-B14F-4D97-AF65-F5344CB8AC3E}">
        <p14:creationId xmlns:p14="http://schemas.microsoft.com/office/powerpoint/2010/main" val="3762139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892429" y="2359641"/>
            <a:ext cx="7815262" cy="3741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Semi-supervised recap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Data to business transition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Business workshop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b="1">
                <a:solidFill>
                  <a:srgbClr val="22759E"/>
                </a:solidFill>
                <a:ea typeface="Verdana" panose="020B0604030504040204" pitchFamily="34" charset="0"/>
                <a:cs typeface="Verdana" panose="020B0604030504040204" pitchFamily="34" charset="0"/>
              </a:rPr>
              <a:t>Agile methodology</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Conclusion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a:lnSpc>
                <a:spcPct val="150000"/>
              </a:lnSpc>
            </a:pPr>
            <a:endParaRPr lang="en-US" sz="2000">
              <a:solidFill>
                <a:schemeClr val="bg2"/>
              </a:solidFill>
            </a:endParaRPr>
          </a:p>
        </p:txBody>
      </p:sp>
    </p:spTree>
    <p:extLst>
      <p:ext uri="{BB962C8B-B14F-4D97-AF65-F5344CB8AC3E}">
        <p14:creationId xmlns:p14="http://schemas.microsoft.com/office/powerpoint/2010/main" val="176623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573550"/>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The delivery model is based on a progressive approach to ensure the correct product delivery</a:t>
            </a:r>
          </a:p>
        </p:txBody>
      </p:sp>
      <p:grpSp>
        <p:nvGrpSpPr>
          <p:cNvPr id="25" name="Group 24">
            <a:extLst>
              <a:ext uri="{FF2B5EF4-FFF2-40B4-BE49-F238E27FC236}">
                <a16:creationId xmlns:a16="http://schemas.microsoft.com/office/drawing/2014/main" id="{5A1C661C-B5EB-4DD5-93BC-7969ADF17A1C}"/>
              </a:ext>
            </a:extLst>
          </p:cNvPr>
          <p:cNvGrpSpPr/>
          <p:nvPr/>
        </p:nvGrpSpPr>
        <p:grpSpPr>
          <a:xfrm>
            <a:off x="263525" y="2655124"/>
            <a:ext cx="11670514" cy="3340953"/>
            <a:chOff x="263525" y="2320295"/>
            <a:chExt cx="11670514" cy="3340953"/>
          </a:xfrm>
        </p:grpSpPr>
        <p:sp>
          <p:nvSpPr>
            <p:cNvPr id="26" name="Arrow: Pentagon 25">
              <a:extLst>
                <a:ext uri="{FF2B5EF4-FFF2-40B4-BE49-F238E27FC236}">
                  <a16:creationId xmlns:a16="http://schemas.microsoft.com/office/drawing/2014/main" id="{53E4AFD0-6A9B-4012-9513-A06B3DBBEF5F}"/>
                </a:ext>
              </a:extLst>
            </p:cNvPr>
            <p:cNvSpPr/>
            <p:nvPr/>
          </p:nvSpPr>
          <p:spPr>
            <a:xfrm>
              <a:off x="276067" y="3066750"/>
              <a:ext cx="3240000" cy="720000"/>
            </a:xfrm>
            <a:prstGeom prst="homePlate">
              <a:avLst/>
            </a:prstGeom>
            <a:solidFill>
              <a:srgbClr val="505150">
                <a:lumMod val="60000"/>
                <a:lumOff val="40000"/>
              </a:srgbClr>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FFFFE"/>
                  </a:solidFill>
                  <a:effectLst/>
                  <a:uLnTx/>
                  <a:uFillTx/>
                  <a:ea typeface="+mn-ea"/>
                  <a:cs typeface="+mn-cs"/>
                </a:rPr>
                <a:t>Scoping / Qualification</a:t>
              </a:r>
            </a:p>
          </p:txBody>
        </p:sp>
        <p:sp>
          <p:nvSpPr>
            <p:cNvPr id="27" name="Arrow: Chevron 26">
              <a:extLst>
                <a:ext uri="{FF2B5EF4-FFF2-40B4-BE49-F238E27FC236}">
                  <a16:creationId xmlns:a16="http://schemas.microsoft.com/office/drawing/2014/main" id="{319F5496-F501-4846-867C-0F8A1A64E5B4}"/>
                </a:ext>
              </a:extLst>
            </p:cNvPr>
            <p:cNvSpPr/>
            <p:nvPr/>
          </p:nvSpPr>
          <p:spPr>
            <a:xfrm>
              <a:off x="3359280" y="3066750"/>
              <a:ext cx="3240000" cy="720000"/>
            </a:xfrm>
            <a:prstGeom prst="chevron">
              <a:avLst/>
            </a:prstGeom>
            <a:solidFill>
              <a:srgbClr val="505150">
                <a:lumMod val="60000"/>
                <a:lumOff val="40000"/>
              </a:srgbClr>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FFFFE"/>
                  </a:solidFill>
                  <a:effectLst/>
                  <a:uLnTx/>
                  <a:uFillTx/>
                  <a:ea typeface="+mn-ea"/>
                  <a:cs typeface="+mn-cs"/>
                </a:rPr>
                <a:t>Sprint 0</a:t>
              </a:r>
            </a:p>
          </p:txBody>
        </p:sp>
        <p:sp>
          <p:nvSpPr>
            <p:cNvPr id="28" name="Rectangle 27">
              <a:extLst>
                <a:ext uri="{FF2B5EF4-FFF2-40B4-BE49-F238E27FC236}">
                  <a16:creationId xmlns:a16="http://schemas.microsoft.com/office/drawing/2014/main" id="{00BE3FF7-7FB4-4F53-879D-FD24D7BEBC9A}"/>
                </a:ext>
              </a:extLst>
            </p:cNvPr>
            <p:cNvSpPr/>
            <p:nvPr/>
          </p:nvSpPr>
          <p:spPr>
            <a:xfrm>
              <a:off x="271461" y="3933056"/>
              <a:ext cx="2869095" cy="715962"/>
            </a:xfrm>
            <a:prstGeom prst="rect">
              <a:avLst/>
            </a:prstGeom>
            <a:no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505150"/>
                  </a:solidFill>
                  <a:effectLst/>
                  <a:uLnTx/>
                  <a:uFillTx/>
                  <a:ea typeface="+mn-ea"/>
                  <a:cs typeface="+mn-cs"/>
                </a:rPr>
                <a:t>Is the project </a:t>
              </a:r>
              <a:r>
                <a:rPr kumimoji="0" lang="en-US" sz="1800" b="1" i="0" u="none" strike="noStrike" kern="0" cap="none" spc="0" normalizeH="0" baseline="0" noProof="0">
                  <a:ln>
                    <a:noFill/>
                  </a:ln>
                  <a:solidFill>
                    <a:srgbClr val="009AC7"/>
                  </a:solidFill>
                  <a:effectLst/>
                  <a:uLnTx/>
                  <a:uFillTx/>
                  <a:ea typeface="+mn-ea"/>
                  <a:cs typeface="+mn-cs"/>
                </a:rPr>
                <a:t>mature enough</a:t>
              </a:r>
              <a:r>
                <a:rPr kumimoji="0" lang="en-US" sz="1800" b="0" i="0" u="none" strike="noStrike" kern="0" cap="none" spc="0" normalizeH="0" baseline="0" noProof="0">
                  <a:ln>
                    <a:noFill/>
                  </a:ln>
                  <a:solidFill>
                    <a:srgbClr val="505150"/>
                  </a:solidFill>
                  <a:effectLst/>
                  <a:uLnTx/>
                  <a:uFillTx/>
                  <a:ea typeface="+mn-ea"/>
                  <a:cs typeface="+mn-cs"/>
                </a:rPr>
                <a:t>?</a:t>
              </a:r>
            </a:p>
          </p:txBody>
        </p:sp>
        <p:sp>
          <p:nvSpPr>
            <p:cNvPr id="29" name="Rectangle 28">
              <a:extLst>
                <a:ext uri="{FF2B5EF4-FFF2-40B4-BE49-F238E27FC236}">
                  <a16:creationId xmlns:a16="http://schemas.microsoft.com/office/drawing/2014/main" id="{F3E20B21-CF1F-4663-B2BD-9BDFCB102FF9}"/>
                </a:ext>
              </a:extLst>
            </p:cNvPr>
            <p:cNvSpPr/>
            <p:nvPr/>
          </p:nvSpPr>
          <p:spPr>
            <a:xfrm>
              <a:off x="3356319" y="3933056"/>
              <a:ext cx="2869095" cy="715962"/>
            </a:xfrm>
            <a:prstGeom prst="rect">
              <a:avLst/>
            </a:prstGeom>
            <a:no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505150"/>
                  </a:solidFill>
                  <a:effectLst/>
                  <a:uLnTx/>
                  <a:uFillTx/>
                  <a:ea typeface="+mn-ea"/>
                  <a:cs typeface="+mn-cs"/>
                </a:rPr>
                <a:t>Is </a:t>
              </a:r>
              <a:r>
                <a:rPr kumimoji="0" lang="en-US" sz="1800" b="1" i="0" u="none" strike="noStrike" kern="0" cap="none" spc="0" normalizeH="0" baseline="0" noProof="0">
                  <a:ln>
                    <a:noFill/>
                  </a:ln>
                  <a:solidFill>
                    <a:srgbClr val="009AC7"/>
                  </a:solidFill>
                  <a:effectLst/>
                  <a:uLnTx/>
                  <a:uFillTx/>
                  <a:ea typeface="+mn-ea"/>
                  <a:cs typeface="+mn-cs"/>
                </a:rPr>
                <a:t>everything ready </a:t>
              </a:r>
              <a:r>
                <a:rPr kumimoji="0" lang="en-US" sz="1800" b="0" i="0" u="none" strike="noStrike" kern="0" cap="none" spc="0" normalizeH="0" baseline="0" noProof="0">
                  <a:ln>
                    <a:noFill/>
                  </a:ln>
                  <a:solidFill>
                    <a:srgbClr val="505150"/>
                  </a:solidFill>
                  <a:effectLst/>
                  <a:uLnTx/>
                  <a:uFillTx/>
                  <a:ea typeface="+mn-ea"/>
                  <a:cs typeface="+mn-cs"/>
                </a:rPr>
                <a:t>to launch the project?</a:t>
              </a:r>
            </a:p>
          </p:txBody>
        </p:sp>
        <p:sp>
          <p:nvSpPr>
            <p:cNvPr id="30" name="Rectangle 29">
              <a:extLst>
                <a:ext uri="{FF2B5EF4-FFF2-40B4-BE49-F238E27FC236}">
                  <a16:creationId xmlns:a16="http://schemas.microsoft.com/office/drawing/2014/main" id="{5841EC68-E52C-4C51-AB1C-BF0094A121C8}"/>
                </a:ext>
              </a:extLst>
            </p:cNvPr>
            <p:cNvSpPr/>
            <p:nvPr/>
          </p:nvSpPr>
          <p:spPr>
            <a:xfrm>
              <a:off x="6441177" y="3933056"/>
              <a:ext cx="5492862" cy="715962"/>
            </a:xfrm>
            <a:prstGeom prst="rect">
              <a:avLst/>
            </a:prstGeom>
            <a:no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9AC7"/>
                  </a:solidFill>
                  <a:effectLst/>
                  <a:uLnTx/>
                  <a:uFillTx/>
                  <a:ea typeface="+mn-ea"/>
                  <a:cs typeface="+mn-cs"/>
                </a:rPr>
                <a:t>Delivery</a:t>
              </a:r>
              <a:r>
                <a:rPr kumimoji="0" lang="en-US" sz="1800" b="0" i="0" u="none" strike="noStrike" kern="0" cap="none" spc="0" normalizeH="0" baseline="0" noProof="0">
                  <a:ln>
                    <a:noFill/>
                  </a:ln>
                  <a:solidFill>
                    <a:srgbClr val="505150"/>
                  </a:solidFill>
                  <a:effectLst/>
                  <a:uLnTx/>
                  <a:uFillTx/>
                  <a:ea typeface="+mn-ea"/>
                  <a:cs typeface="+mn-cs"/>
                </a:rPr>
                <a:t> of the data product</a:t>
              </a:r>
            </a:p>
          </p:txBody>
        </p:sp>
        <p:cxnSp>
          <p:nvCxnSpPr>
            <p:cNvPr id="31" name="Straight Arrow Connector 30">
              <a:extLst>
                <a:ext uri="{FF2B5EF4-FFF2-40B4-BE49-F238E27FC236}">
                  <a16:creationId xmlns:a16="http://schemas.microsoft.com/office/drawing/2014/main" id="{4D8A4AF5-EB76-4B19-B415-96B5AE266516}"/>
                </a:ext>
              </a:extLst>
            </p:cNvPr>
            <p:cNvCxnSpPr/>
            <p:nvPr/>
          </p:nvCxnSpPr>
          <p:spPr>
            <a:xfrm>
              <a:off x="271461" y="2996952"/>
              <a:ext cx="2869095" cy="0"/>
            </a:xfrm>
            <a:prstGeom prst="straightConnector1">
              <a:avLst/>
            </a:prstGeom>
            <a:noFill/>
            <a:ln w="9525" cap="flat" cmpd="sng" algn="ctr">
              <a:solidFill>
                <a:schemeClr val="bg1">
                  <a:lumMod val="65000"/>
                </a:schemeClr>
              </a:solidFill>
              <a:prstDash val="dash"/>
              <a:headEnd type="triangle"/>
              <a:tailEnd type="triangle"/>
            </a:ln>
            <a:effectLst/>
          </p:spPr>
        </p:cxnSp>
        <p:sp>
          <p:nvSpPr>
            <p:cNvPr id="32" name="Rectangle 31">
              <a:extLst>
                <a:ext uri="{FF2B5EF4-FFF2-40B4-BE49-F238E27FC236}">
                  <a16:creationId xmlns:a16="http://schemas.microsoft.com/office/drawing/2014/main" id="{9F124B5E-3707-470B-BC27-ED223A75AE4D}"/>
                </a:ext>
              </a:extLst>
            </p:cNvPr>
            <p:cNvSpPr/>
            <p:nvPr/>
          </p:nvSpPr>
          <p:spPr>
            <a:xfrm>
              <a:off x="271461" y="2320295"/>
              <a:ext cx="2869095" cy="671415"/>
            </a:xfrm>
            <a:prstGeom prst="rect">
              <a:avLst/>
            </a:prstGeom>
            <a:noFill/>
            <a:ln w="25400" cap="flat" cmpd="sng" algn="ctr">
              <a:noFill/>
              <a:prstDash val="solid"/>
            </a:ln>
            <a:effectLst/>
          </p:spPr>
          <p:txBody>
            <a:bodyPr rtlCol="0" anchor="b"/>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2 – 3 weeks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Low investment</a:t>
              </a:r>
            </a:p>
          </p:txBody>
        </p:sp>
        <p:cxnSp>
          <p:nvCxnSpPr>
            <p:cNvPr id="33" name="Straight Arrow Connector 32">
              <a:extLst>
                <a:ext uri="{FF2B5EF4-FFF2-40B4-BE49-F238E27FC236}">
                  <a16:creationId xmlns:a16="http://schemas.microsoft.com/office/drawing/2014/main" id="{ACBE08A4-180C-41DB-B5B7-B5C67EEA77D7}"/>
                </a:ext>
              </a:extLst>
            </p:cNvPr>
            <p:cNvCxnSpPr/>
            <p:nvPr/>
          </p:nvCxnSpPr>
          <p:spPr>
            <a:xfrm>
              <a:off x="3356319" y="2996952"/>
              <a:ext cx="2869096" cy="0"/>
            </a:xfrm>
            <a:prstGeom prst="straightConnector1">
              <a:avLst/>
            </a:prstGeom>
            <a:noFill/>
            <a:ln w="9525" cap="flat" cmpd="sng" algn="ctr">
              <a:solidFill>
                <a:schemeClr val="bg1">
                  <a:lumMod val="65000"/>
                </a:schemeClr>
              </a:solidFill>
              <a:prstDash val="dash"/>
              <a:headEnd type="triangle"/>
              <a:tailEnd type="triangle"/>
            </a:ln>
            <a:effectLst/>
          </p:spPr>
        </p:cxnSp>
        <p:sp>
          <p:nvSpPr>
            <p:cNvPr id="34" name="Rectangle 33">
              <a:extLst>
                <a:ext uri="{FF2B5EF4-FFF2-40B4-BE49-F238E27FC236}">
                  <a16:creationId xmlns:a16="http://schemas.microsoft.com/office/drawing/2014/main" id="{64854567-C9F6-45A9-8213-8350674D7059}"/>
                </a:ext>
              </a:extLst>
            </p:cNvPr>
            <p:cNvSpPr/>
            <p:nvPr/>
          </p:nvSpPr>
          <p:spPr>
            <a:xfrm>
              <a:off x="3356319" y="2320295"/>
              <a:ext cx="2869096" cy="671415"/>
            </a:xfrm>
            <a:prstGeom prst="rect">
              <a:avLst/>
            </a:prstGeom>
            <a:noFill/>
            <a:ln w="25400" cap="flat" cmpd="sng" algn="ctr">
              <a:noFill/>
              <a:prstDash val="solid"/>
            </a:ln>
            <a:effectLst/>
          </p:spPr>
          <p:txBody>
            <a:bodyPr rtlCol="0" anchor="b"/>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2 – 4 weeks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Medium investment</a:t>
              </a:r>
            </a:p>
          </p:txBody>
        </p:sp>
        <p:cxnSp>
          <p:nvCxnSpPr>
            <p:cNvPr id="35" name="Straight Arrow Connector 34">
              <a:extLst>
                <a:ext uri="{FF2B5EF4-FFF2-40B4-BE49-F238E27FC236}">
                  <a16:creationId xmlns:a16="http://schemas.microsoft.com/office/drawing/2014/main" id="{DF63304C-0D55-4221-B9CE-6726E5760254}"/>
                </a:ext>
              </a:extLst>
            </p:cNvPr>
            <p:cNvCxnSpPr/>
            <p:nvPr/>
          </p:nvCxnSpPr>
          <p:spPr>
            <a:xfrm>
              <a:off x="6441180" y="2996952"/>
              <a:ext cx="5479356" cy="0"/>
            </a:xfrm>
            <a:prstGeom prst="straightConnector1">
              <a:avLst/>
            </a:prstGeom>
            <a:noFill/>
            <a:ln w="9525" cap="flat" cmpd="sng" algn="ctr">
              <a:solidFill>
                <a:schemeClr val="bg1">
                  <a:lumMod val="65000"/>
                </a:schemeClr>
              </a:solidFill>
              <a:prstDash val="dash"/>
              <a:headEnd type="triangle"/>
              <a:tailEnd type="triangle"/>
            </a:ln>
            <a:effectLst/>
          </p:spPr>
        </p:cxnSp>
        <p:sp>
          <p:nvSpPr>
            <p:cNvPr id="36" name="Rectangle 35">
              <a:extLst>
                <a:ext uri="{FF2B5EF4-FFF2-40B4-BE49-F238E27FC236}">
                  <a16:creationId xmlns:a16="http://schemas.microsoft.com/office/drawing/2014/main" id="{530F99A3-15E9-452C-AE51-8128729B19AD}"/>
                </a:ext>
              </a:extLst>
            </p:cNvPr>
            <p:cNvSpPr/>
            <p:nvPr/>
          </p:nvSpPr>
          <p:spPr>
            <a:xfrm>
              <a:off x="6441182" y="2320295"/>
              <a:ext cx="5479356" cy="671415"/>
            </a:xfrm>
            <a:prstGeom prst="rect">
              <a:avLst/>
            </a:prstGeom>
            <a:noFill/>
            <a:ln w="25400" cap="flat" cmpd="sng" algn="ctr">
              <a:noFill/>
              <a:prstDash val="solid"/>
            </a:ln>
            <a:effectLst/>
          </p:spPr>
          <p:txBody>
            <a:bodyPr rtlCol="0" anchor="b"/>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X * 4-week sprints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150"/>
                  </a:solidFill>
                  <a:effectLst/>
                  <a:uLnTx/>
                  <a:uFillTx/>
                  <a:ea typeface="+mn-ea"/>
                  <a:cs typeface="+mn-cs"/>
                </a:rPr>
                <a:t>High investment</a:t>
              </a:r>
            </a:p>
          </p:txBody>
        </p:sp>
        <p:sp>
          <p:nvSpPr>
            <p:cNvPr id="37" name="Rectangle 36">
              <a:extLst>
                <a:ext uri="{FF2B5EF4-FFF2-40B4-BE49-F238E27FC236}">
                  <a16:creationId xmlns:a16="http://schemas.microsoft.com/office/drawing/2014/main" id="{6CC4FCEB-5539-4D44-A340-1D07072AF2E5}"/>
                </a:ext>
              </a:extLst>
            </p:cNvPr>
            <p:cNvSpPr/>
            <p:nvPr/>
          </p:nvSpPr>
          <p:spPr>
            <a:xfrm>
              <a:off x="2890646" y="2376101"/>
              <a:ext cx="715583" cy="565045"/>
            </a:xfrm>
            <a:prstGeom prst="rect">
              <a:avLst/>
            </a:prstGeom>
            <a:noFill/>
            <a:ln w="25400" cap="flat" cmpd="sng" algn="ctr">
              <a:noFill/>
              <a:prstDash val="solid"/>
            </a:ln>
            <a:effectLst/>
          </p:spPr>
          <p:txBody>
            <a:bodyPr rtlCol="0" anchor="b"/>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264A"/>
                  </a:solidFill>
                  <a:effectLst/>
                  <a:uLnTx/>
                  <a:uFillTx/>
                  <a:ea typeface="+mn-ea"/>
                  <a:cs typeface="+mn-cs"/>
                </a:rPr>
                <a:t>Go / No go</a:t>
              </a:r>
            </a:p>
          </p:txBody>
        </p:sp>
        <p:sp>
          <p:nvSpPr>
            <p:cNvPr id="38" name="Rectangle 37">
              <a:extLst>
                <a:ext uri="{FF2B5EF4-FFF2-40B4-BE49-F238E27FC236}">
                  <a16:creationId xmlns:a16="http://schemas.microsoft.com/office/drawing/2014/main" id="{656405DE-0B2A-4F6A-B520-346CFBC29E1A}"/>
                </a:ext>
              </a:extLst>
            </p:cNvPr>
            <p:cNvSpPr/>
            <p:nvPr/>
          </p:nvSpPr>
          <p:spPr>
            <a:xfrm>
              <a:off x="5975505" y="2376101"/>
              <a:ext cx="715583" cy="565045"/>
            </a:xfrm>
            <a:prstGeom prst="rect">
              <a:avLst/>
            </a:prstGeom>
            <a:noFill/>
            <a:ln w="25400" cap="flat" cmpd="sng" algn="ctr">
              <a:noFill/>
              <a:prstDash val="solid"/>
            </a:ln>
            <a:effectLst/>
          </p:spPr>
          <p:txBody>
            <a:bodyPr rtlCol="0" anchor="b"/>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264A"/>
                  </a:solidFill>
                  <a:effectLst/>
                  <a:uLnTx/>
                  <a:uFillTx/>
                  <a:ea typeface="+mn-ea"/>
                  <a:cs typeface="+mn-cs"/>
                </a:rPr>
                <a:t>Go / No go</a:t>
              </a:r>
            </a:p>
          </p:txBody>
        </p:sp>
        <p:sp>
          <p:nvSpPr>
            <p:cNvPr id="39" name="Arrow: Chevron 38">
              <a:extLst>
                <a:ext uri="{FF2B5EF4-FFF2-40B4-BE49-F238E27FC236}">
                  <a16:creationId xmlns:a16="http://schemas.microsoft.com/office/drawing/2014/main" id="{73894157-E8CE-4960-9536-637167472270}"/>
                </a:ext>
              </a:extLst>
            </p:cNvPr>
            <p:cNvSpPr/>
            <p:nvPr/>
          </p:nvSpPr>
          <p:spPr>
            <a:xfrm>
              <a:off x="6442493" y="3066750"/>
              <a:ext cx="3240000" cy="720000"/>
            </a:xfrm>
            <a:prstGeom prst="chevron">
              <a:avLst/>
            </a:prstGeom>
            <a:solidFill>
              <a:srgbClr val="009AC7"/>
            </a:solidFill>
            <a:ln w="25400" cap="flat" cmpd="sng" algn="ctr">
              <a:noFill/>
              <a:prstDash val="solid"/>
            </a:ln>
            <a:effectLst/>
          </p:spPr>
          <p:txBody>
            <a:bodyPr rtlCol="0" anchor="ct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FFFFE"/>
                  </a:solidFill>
                  <a:effectLst/>
                  <a:uLnTx/>
                  <a:uFillTx/>
                  <a:ea typeface="+mn-ea"/>
                  <a:cs typeface="+mn-cs"/>
                </a:rPr>
                <a:t>     Delivery</a:t>
              </a:r>
            </a:p>
          </p:txBody>
        </p:sp>
        <p:sp>
          <p:nvSpPr>
            <p:cNvPr id="40" name="Rectangle 39">
              <a:extLst>
                <a:ext uri="{FF2B5EF4-FFF2-40B4-BE49-F238E27FC236}">
                  <a16:creationId xmlns:a16="http://schemas.microsoft.com/office/drawing/2014/main" id="{6114822E-A431-498B-9712-0BE669A30FAC}"/>
                </a:ext>
              </a:extLst>
            </p:cNvPr>
            <p:cNvSpPr/>
            <p:nvPr/>
          </p:nvSpPr>
          <p:spPr>
            <a:xfrm>
              <a:off x="1988315" y="5322694"/>
              <a:ext cx="8215370" cy="338554"/>
            </a:xfrm>
            <a:prstGeom prst="rect">
              <a:avLst/>
            </a:prstGeom>
            <a:noFill/>
            <a:ln w="25400" cap="flat" cmpd="sng" algn="ctr">
              <a:noFill/>
              <a:prstDash val="solid"/>
            </a:ln>
            <a:effectLst/>
          </p:spPr>
          <p:txBody>
            <a:bodyPr rtlCol="0" anchor="t">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505150"/>
                  </a:solidFill>
                  <a:effectLst/>
                  <a:uLnTx/>
                  <a:uFillTx/>
                  <a:ea typeface="+mn-ea"/>
                  <a:cs typeface="+mn-cs"/>
                </a:rPr>
                <a:t>If necessary, launch of a </a:t>
              </a:r>
              <a:r>
                <a:rPr kumimoji="0" lang="en-US" sz="1600" b="0" i="1" u="none" strike="noStrike" kern="0" cap="none" spc="0" normalizeH="0" baseline="0" noProof="0" err="1">
                  <a:ln>
                    <a:noFill/>
                  </a:ln>
                  <a:solidFill>
                    <a:srgbClr val="505150"/>
                  </a:solidFill>
                  <a:effectLst/>
                  <a:uLnTx/>
                  <a:uFillTx/>
                  <a:ea typeface="+mn-ea"/>
                  <a:cs typeface="+mn-cs"/>
                </a:rPr>
                <a:t>PoC</a:t>
              </a:r>
              <a:r>
                <a:rPr kumimoji="0" lang="en-US" sz="1600" b="0" i="1" u="none" strike="noStrike" kern="0" cap="none" spc="0" normalizeH="0" baseline="0" noProof="0">
                  <a:ln>
                    <a:noFill/>
                  </a:ln>
                  <a:solidFill>
                    <a:srgbClr val="505150"/>
                  </a:solidFill>
                  <a:effectLst/>
                  <a:uLnTx/>
                  <a:uFillTx/>
                  <a:ea typeface="+mn-ea"/>
                  <a:cs typeface="+mn-cs"/>
                </a:rPr>
                <a:t> / </a:t>
              </a:r>
              <a:r>
                <a:rPr kumimoji="0" lang="en-US" sz="1600" b="0" i="1" u="none" strike="noStrike" kern="0" cap="none" spc="0" normalizeH="0" baseline="0" noProof="0" err="1">
                  <a:ln>
                    <a:noFill/>
                  </a:ln>
                  <a:solidFill>
                    <a:srgbClr val="505150"/>
                  </a:solidFill>
                  <a:effectLst/>
                  <a:uLnTx/>
                  <a:uFillTx/>
                  <a:ea typeface="+mn-ea"/>
                  <a:cs typeface="+mn-cs"/>
                </a:rPr>
                <a:t>PoV</a:t>
              </a:r>
              <a:r>
                <a:rPr kumimoji="0" lang="en-US" sz="1600" b="0" i="1" u="none" strike="noStrike" kern="0" cap="none" spc="0" normalizeH="0" baseline="0" noProof="0">
                  <a:ln>
                    <a:noFill/>
                  </a:ln>
                  <a:solidFill>
                    <a:srgbClr val="505150"/>
                  </a:solidFill>
                  <a:effectLst/>
                  <a:uLnTx/>
                  <a:uFillTx/>
                  <a:ea typeface="+mn-ea"/>
                  <a:cs typeface="+mn-cs"/>
                </a:rPr>
                <a:t> to prove the project feasibility / value</a:t>
              </a:r>
            </a:p>
          </p:txBody>
        </p:sp>
        <p:pic>
          <p:nvPicPr>
            <p:cNvPr id="41" name="Picture 40">
              <a:extLst>
                <a:ext uri="{FF2B5EF4-FFF2-40B4-BE49-F238E27FC236}">
                  <a16:creationId xmlns:a16="http://schemas.microsoft.com/office/drawing/2014/main" id="{73CFB2E5-68BB-4E23-BA2E-FD59207F0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264" y="3174320"/>
              <a:ext cx="504861" cy="504861"/>
            </a:xfrm>
            <a:prstGeom prst="rect">
              <a:avLst/>
            </a:prstGeom>
          </p:spPr>
        </p:pic>
        <p:sp>
          <p:nvSpPr>
            <p:cNvPr id="42" name="Arrow: Chevron 41">
              <a:extLst>
                <a:ext uri="{FF2B5EF4-FFF2-40B4-BE49-F238E27FC236}">
                  <a16:creationId xmlns:a16="http://schemas.microsoft.com/office/drawing/2014/main" id="{79B57D95-C81B-4774-8B3C-654AAD1004E6}"/>
                </a:ext>
              </a:extLst>
            </p:cNvPr>
            <p:cNvSpPr/>
            <p:nvPr/>
          </p:nvSpPr>
          <p:spPr>
            <a:xfrm>
              <a:off x="9525706" y="3066750"/>
              <a:ext cx="1282559" cy="720000"/>
            </a:xfrm>
            <a:prstGeom prst="chevron">
              <a:avLst/>
            </a:prstGeom>
            <a:solidFill>
              <a:srgbClr val="009AC7"/>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FFFFE"/>
                  </a:solidFill>
                  <a:effectLst/>
                  <a:uLnTx/>
                  <a:uFillTx/>
                  <a:ea typeface="+mn-ea"/>
                  <a:cs typeface="+mn-cs"/>
                </a:rPr>
                <a:t>…</a:t>
              </a:r>
            </a:p>
          </p:txBody>
        </p:sp>
        <p:sp>
          <p:nvSpPr>
            <p:cNvPr id="43" name="Arrow: Chevron 42">
              <a:extLst>
                <a:ext uri="{FF2B5EF4-FFF2-40B4-BE49-F238E27FC236}">
                  <a16:creationId xmlns:a16="http://schemas.microsoft.com/office/drawing/2014/main" id="{09C82607-5D46-47BC-9620-52CC5CAE2F34}"/>
                </a:ext>
              </a:extLst>
            </p:cNvPr>
            <p:cNvSpPr/>
            <p:nvPr/>
          </p:nvSpPr>
          <p:spPr>
            <a:xfrm>
              <a:off x="10651480" y="3066750"/>
              <a:ext cx="1282559" cy="720000"/>
            </a:xfrm>
            <a:prstGeom prst="chevron">
              <a:avLst/>
            </a:prstGeom>
            <a:solidFill>
              <a:srgbClr val="009AC7"/>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FFFFFE"/>
                  </a:solidFill>
                  <a:effectLst/>
                  <a:uLnTx/>
                  <a:uFillTx/>
                  <a:ea typeface="+mn-ea"/>
                  <a:cs typeface="+mn-cs"/>
                </a:rPr>
                <a:t>…</a:t>
              </a:r>
            </a:p>
          </p:txBody>
        </p:sp>
        <p:cxnSp>
          <p:nvCxnSpPr>
            <p:cNvPr id="44" name="Straight Arrow Connector 43">
              <a:extLst>
                <a:ext uri="{FF2B5EF4-FFF2-40B4-BE49-F238E27FC236}">
                  <a16:creationId xmlns:a16="http://schemas.microsoft.com/office/drawing/2014/main" id="{2487C5AB-6773-4909-ABE0-F710A2EC8147}"/>
                </a:ext>
              </a:extLst>
            </p:cNvPr>
            <p:cNvCxnSpPr>
              <a:cxnSpLocks/>
            </p:cNvCxnSpPr>
            <p:nvPr/>
          </p:nvCxnSpPr>
          <p:spPr>
            <a:xfrm>
              <a:off x="263525" y="5155406"/>
              <a:ext cx="11670514" cy="227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502601F-8E65-4E45-BDF3-EA42AE01AB84}"/>
                </a:ext>
              </a:extLst>
            </p:cNvPr>
            <p:cNvSpPr/>
            <p:nvPr/>
          </p:nvSpPr>
          <p:spPr>
            <a:xfrm>
              <a:off x="5245403" y="4975422"/>
              <a:ext cx="1714694" cy="360000"/>
            </a:xfrm>
            <a:prstGeom prst="rect">
              <a:avLst/>
            </a:prstGeom>
            <a:solidFill>
              <a:schemeClr val="bg1"/>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1" u="none" strike="noStrike" kern="0" cap="none" spc="0" normalizeH="0" baseline="0" noProof="0" err="1">
                  <a:ln>
                    <a:noFill/>
                  </a:ln>
                  <a:effectLst/>
                  <a:uLnTx/>
                  <a:uFillTx/>
                  <a:ea typeface="+mn-ea"/>
                  <a:cs typeface="+mn-cs"/>
                </a:rPr>
                <a:t>PoC</a:t>
              </a:r>
              <a:r>
                <a:rPr kumimoji="0" lang="en-US" sz="1600" b="1" i="1" u="none" strike="noStrike" kern="0" cap="none" spc="0" normalizeH="0" baseline="0" noProof="0">
                  <a:ln>
                    <a:noFill/>
                  </a:ln>
                  <a:effectLst/>
                  <a:uLnTx/>
                  <a:uFillTx/>
                  <a:ea typeface="+mn-ea"/>
                  <a:cs typeface="+mn-cs"/>
                </a:rPr>
                <a:t> / </a:t>
              </a:r>
              <a:r>
                <a:rPr kumimoji="0" lang="en-US" sz="1600" b="1" i="1" u="none" strike="noStrike" kern="0" cap="none" spc="0" normalizeH="0" baseline="0" noProof="0" err="1">
                  <a:ln>
                    <a:noFill/>
                  </a:ln>
                  <a:effectLst/>
                  <a:uLnTx/>
                  <a:uFillTx/>
                  <a:ea typeface="+mn-ea"/>
                  <a:cs typeface="+mn-cs"/>
                </a:rPr>
                <a:t>PoV</a:t>
              </a:r>
              <a:endParaRPr kumimoji="0" lang="en-US" sz="1600" b="1" i="1" u="none" strike="noStrike" kern="0" cap="none" spc="0" normalizeH="0" baseline="0" noProof="0">
                <a:ln>
                  <a:noFill/>
                </a:ln>
                <a:effectLst/>
                <a:uLnTx/>
                <a:uFillTx/>
                <a:ea typeface="+mn-ea"/>
                <a:cs typeface="+mn-cs"/>
              </a:endParaRPr>
            </a:p>
          </p:txBody>
        </p:sp>
      </p:grpSp>
    </p:spTree>
    <p:extLst>
      <p:ext uri="{BB962C8B-B14F-4D97-AF65-F5344CB8AC3E}">
        <p14:creationId xmlns:p14="http://schemas.microsoft.com/office/powerpoint/2010/main" val="3289739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573550"/>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Which questions should be answered during the Scoping / Qualification phase to ensure the project is mature enough to be launched?</a:t>
            </a:r>
          </a:p>
        </p:txBody>
      </p:sp>
      <p:grpSp>
        <p:nvGrpSpPr>
          <p:cNvPr id="4" name="Group 3">
            <a:extLst>
              <a:ext uri="{FF2B5EF4-FFF2-40B4-BE49-F238E27FC236}">
                <a16:creationId xmlns:a16="http://schemas.microsoft.com/office/drawing/2014/main" id="{0F305DCC-1922-43FC-8757-9D2C0BA5DDC8}"/>
              </a:ext>
            </a:extLst>
          </p:cNvPr>
          <p:cNvGrpSpPr/>
          <p:nvPr/>
        </p:nvGrpSpPr>
        <p:grpSpPr>
          <a:xfrm>
            <a:off x="4655841" y="2949738"/>
            <a:ext cx="2859620" cy="2782724"/>
            <a:chOff x="2396038" y="1462598"/>
            <a:chExt cx="4351926" cy="4234901"/>
          </a:xfrm>
        </p:grpSpPr>
        <p:pic>
          <p:nvPicPr>
            <p:cNvPr id="5" name="Picture 4">
              <a:extLst>
                <a:ext uri="{FF2B5EF4-FFF2-40B4-BE49-F238E27FC236}">
                  <a16:creationId xmlns:a16="http://schemas.microsoft.com/office/drawing/2014/main" id="{4E9C423D-9D64-44AF-A153-F97C5CAD5D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10597" y="2374693"/>
              <a:ext cx="3322806" cy="3322806"/>
            </a:xfrm>
            <a:prstGeom prst="rect">
              <a:avLst/>
            </a:prstGeom>
          </p:spPr>
        </p:pic>
        <p:grpSp>
          <p:nvGrpSpPr>
            <p:cNvPr id="6" name="Group 5">
              <a:extLst>
                <a:ext uri="{FF2B5EF4-FFF2-40B4-BE49-F238E27FC236}">
                  <a16:creationId xmlns:a16="http://schemas.microsoft.com/office/drawing/2014/main" id="{6FC3FCB1-F630-41E6-966D-AD45F875678F}"/>
                </a:ext>
              </a:extLst>
            </p:cNvPr>
            <p:cNvGrpSpPr/>
            <p:nvPr/>
          </p:nvGrpSpPr>
          <p:grpSpPr>
            <a:xfrm>
              <a:off x="2396038" y="1462598"/>
              <a:ext cx="4351926" cy="1367884"/>
              <a:chOff x="2481785" y="1298731"/>
              <a:chExt cx="4714587" cy="1481874"/>
            </a:xfrm>
          </p:grpSpPr>
          <p:cxnSp>
            <p:nvCxnSpPr>
              <p:cNvPr id="7" name="Straight Connector 6">
                <a:extLst>
                  <a:ext uri="{FF2B5EF4-FFF2-40B4-BE49-F238E27FC236}">
                    <a16:creationId xmlns:a16="http://schemas.microsoft.com/office/drawing/2014/main" id="{F0556F42-1466-4FD9-AB47-C8D580EB8821}"/>
                  </a:ext>
                </a:extLst>
              </p:cNvPr>
              <p:cNvCxnSpPr/>
              <p:nvPr/>
            </p:nvCxnSpPr>
            <p:spPr>
              <a:xfrm flipH="1" flipV="1">
                <a:off x="2481785" y="1908007"/>
                <a:ext cx="887039" cy="872598"/>
              </a:xfrm>
              <a:prstGeom prst="line">
                <a:avLst/>
              </a:prstGeom>
              <a:noFill/>
              <a:ln w="76200" cap="flat" cmpd="sng" algn="ctr">
                <a:solidFill>
                  <a:srgbClr val="00BDF2">
                    <a:lumMod val="40000"/>
                    <a:lumOff val="60000"/>
                  </a:srgbClr>
                </a:solidFill>
                <a:prstDash val="solid"/>
              </a:ln>
              <a:effectLst/>
            </p:spPr>
          </p:cxnSp>
          <p:cxnSp>
            <p:nvCxnSpPr>
              <p:cNvPr id="8" name="Straight Connector 7">
                <a:extLst>
                  <a:ext uri="{FF2B5EF4-FFF2-40B4-BE49-F238E27FC236}">
                    <a16:creationId xmlns:a16="http://schemas.microsoft.com/office/drawing/2014/main" id="{3DC73DA1-54C6-45C9-B50E-00157FC04815}"/>
                  </a:ext>
                </a:extLst>
              </p:cNvPr>
              <p:cNvCxnSpPr/>
              <p:nvPr/>
            </p:nvCxnSpPr>
            <p:spPr>
              <a:xfrm flipH="1">
                <a:off x="6309333" y="1908007"/>
                <a:ext cx="887039" cy="872598"/>
              </a:xfrm>
              <a:prstGeom prst="line">
                <a:avLst/>
              </a:prstGeom>
              <a:noFill/>
              <a:ln w="76200" cap="flat" cmpd="sng" algn="ctr">
                <a:solidFill>
                  <a:srgbClr val="00BDF2">
                    <a:lumMod val="40000"/>
                    <a:lumOff val="60000"/>
                  </a:srgbClr>
                </a:solidFill>
                <a:prstDash val="solid"/>
              </a:ln>
              <a:effectLst/>
            </p:spPr>
          </p:cxnSp>
          <p:cxnSp>
            <p:nvCxnSpPr>
              <p:cNvPr id="9" name="Straight Connector 8">
                <a:extLst>
                  <a:ext uri="{FF2B5EF4-FFF2-40B4-BE49-F238E27FC236}">
                    <a16:creationId xmlns:a16="http://schemas.microsoft.com/office/drawing/2014/main" id="{8BBD0B7A-DE40-4605-BF2B-A882B9B89FAE}"/>
                  </a:ext>
                </a:extLst>
              </p:cNvPr>
              <p:cNvCxnSpPr/>
              <p:nvPr/>
            </p:nvCxnSpPr>
            <p:spPr>
              <a:xfrm flipH="1">
                <a:off x="5633724" y="1298731"/>
                <a:ext cx="203898" cy="839412"/>
              </a:xfrm>
              <a:prstGeom prst="line">
                <a:avLst/>
              </a:prstGeom>
              <a:noFill/>
              <a:ln w="76200" cap="flat" cmpd="sng" algn="ctr">
                <a:solidFill>
                  <a:srgbClr val="00BDF2">
                    <a:lumMod val="40000"/>
                    <a:lumOff val="60000"/>
                  </a:srgbClr>
                </a:solidFill>
                <a:prstDash val="solid"/>
              </a:ln>
              <a:effectLst/>
            </p:spPr>
          </p:cxnSp>
          <p:cxnSp>
            <p:nvCxnSpPr>
              <p:cNvPr id="10" name="Straight Connector 9">
                <a:extLst>
                  <a:ext uri="{FF2B5EF4-FFF2-40B4-BE49-F238E27FC236}">
                    <a16:creationId xmlns:a16="http://schemas.microsoft.com/office/drawing/2014/main" id="{D62142D7-2590-4C0B-8AEF-D2587459C3F1}"/>
                  </a:ext>
                </a:extLst>
              </p:cNvPr>
              <p:cNvCxnSpPr/>
              <p:nvPr/>
            </p:nvCxnSpPr>
            <p:spPr>
              <a:xfrm>
                <a:off x="4173038" y="1298731"/>
                <a:ext cx="203898" cy="839412"/>
              </a:xfrm>
              <a:prstGeom prst="line">
                <a:avLst/>
              </a:prstGeom>
              <a:noFill/>
              <a:ln w="76200" cap="flat" cmpd="sng" algn="ctr">
                <a:solidFill>
                  <a:srgbClr val="00BDF2">
                    <a:lumMod val="40000"/>
                    <a:lumOff val="60000"/>
                  </a:srgbClr>
                </a:solidFill>
                <a:prstDash val="solid"/>
              </a:ln>
              <a:effectLst/>
            </p:spPr>
          </p:cxnSp>
        </p:grpSp>
      </p:grpSp>
      <p:grpSp>
        <p:nvGrpSpPr>
          <p:cNvPr id="11" name="Group 10">
            <a:extLst>
              <a:ext uri="{FF2B5EF4-FFF2-40B4-BE49-F238E27FC236}">
                <a16:creationId xmlns:a16="http://schemas.microsoft.com/office/drawing/2014/main" id="{1AB658FE-36D2-417B-8406-9B859FBF456E}"/>
              </a:ext>
            </a:extLst>
          </p:cNvPr>
          <p:cNvGrpSpPr/>
          <p:nvPr/>
        </p:nvGrpSpPr>
        <p:grpSpPr>
          <a:xfrm>
            <a:off x="10521075" y="928514"/>
            <a:ext cx="1368151" cy="461665"/>
            <a:chOff x="1098030" y="5226606"/>
            <a:chExt cx="1368151" cy="461665"/>
          </a:xfrm>
        </p:grpSpPr>
        <p:pic>
          <p:nvPicPr>
            <p:cNvPr id="12" name="Picture 11">
              <a:extLst>
                <a:ext uri="{FF2B5EF4-FFF2-40B4-BE49-F238E27FC236}">
                  <a16:creationId xmlns:a16="http://schemas.microsoft.com/office/drawing/2014/main" id="{FA738EA3-A093-4BDC-A0A6-30BF0691C23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3" name="TextBox 50">
              <a:extLst>
                <a:ext uri="{FF2B5EF4-FFF2-40B4-BE49-F238E27FC236}">
                  <a16:creationId xmlns:a16="http://schemas.microsoft.com/office/drawing/2014/main" id="{388FEDFF-44CA-4875-878C-24B2861E6D58}"/>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FFFFFF">
                      <a:lumMod val="50000"/>
                    </a:srgbClr>
                  </a:solidFill>
                  <a:latin typeface="Calibri" pitchFamily="34" charset="0"/>
                  <a:cs typeface="Calibri" pitchFamily="34" charset="0"/>
                </a:rPr>
                <a:t>5</a:t>
              </a: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a:t>
              </a:r>
            </a:p>
          </p:txBody>
        </p:sp>
      </p:grpSp>
      <p:sp>
        <p:nvSpPr>
          <p:cNvPr id="14" name="Rounded Rectangle 51">
            <a:extLst>
              <a:ext uri="{FF2B5EF4-FFF2-40B4-BE49-F238E27FC236}">
                <a16:creationId xmlns:a16="http://schemas.microsoft.com/office/drawing/2014/main" id="{03E1D1F8-F6DB-4947-A4EC-6B8984300F5A}"/>
              </a:ext>
            </a:extLst>
          </p:cNvPr>
          <p:cNvSpPr/>
          <p:nvPr/>
        </p:nvSpPr>
        <p:spPr>
          <a:xfrm>
            <a:off x="10469089" y="871346"/>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232667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Scoping / Qualification phase</a:t>
            </a:r>
          </a:p>
        </p:txBody>
      </p:sp>
      <p:grpSp>
        <p:nvGrpSpPr>
          <p:cNvPr id="11" name="Group 10">
            <a:extLst>
              <a:ext uri="{FF2B5EF4-FFF2-40B4-BE49-F238E27FC236}">
                <a16:creationId xmlns:a16="http://schemas.microsoft.com/office/drawing/2014/main" id="{68B4F765-9BE7-4DD9-85FD-41822D7AC540}"/>
              </a:ext>
            </a:extLst>
          </p:cNvPr>
          <p:cNvGrpSpPr/>
          <p:nvPr/>
        </p:nvGrpSpPr>
        <p:grpSpPr>
          <a:xfrm>
            <a:off x="263525" y="2103123"/>
            <a:ext cx="11664949" cy="4519378"/>
            <a:chOff x="263525" y="1641874"/>
            <a:chExt cx="11664949" cy="4685667"/>
          </a:xfrm>
        </p:grpSpPr>
        <p:grpSp>
          <p:nvGrpSpPr>
            <p:cNvPr id="12" name="Group 11">
              <a:extLst>
                <a:ext uri="{FF2B5EF4-FFF2-40B4-BE49-F238E27FC236}">
                  <a16:creationId xmlns:a16="http://schemas.microsoft.com/office/drawing/2014/main" id="{474B5BDD-0FE7-43F4-97C8-9C152C21A2BB}"/>
                </a:ext>
              </a:extLst>
            </p:cNvPr>
            <p:cNvGrpSpPr/>
            <p:nvPr/>
          </p:nvGrpSpPr>
          <p:grpSpPr>
            <a:xfrm>
              <a:off x="263525" y="1953082"/>
              <a:ext cx="11664949" cy="1963778"/>
              <a:chOff x="428596" y="1360310"/>
              <a:chExt cx="8215368" cy="2380681"/>
            </a:xfrm>
            <a:noFill/>
          </p:grpSpPr>
          <p:sp>
            <p:nvSpPr>
              <p:cNvPr id="20" name="Rectangle 19">
                <a:extLst>
                  <a:ext uri="{FF2B5EF4-FFF2-40B4-BE49-F238E27FC236}">
                    <a16:creationId xmlns:a16="http://schemas.microsoft.com/office/drawing/2014/main" id="{6AFE386B-1DCE-47AA-BF73-9BABC2B27B88}"/>
                  </a:ext>
                </a:extLst>
              </p:cNvPr>
              <p:cNvSpPr/>
              <p:nvPr/>
            </p:nvSpPr>
            <p:spPr>
              <a:xfrm>
                <a:off x="428596" y="136031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Use case description</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do we want to achieve, how do we want to do it, what will be the impact?</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lang="en-US" sz="1600" kern="0">
                    <a:solidFill>
                      <a:srgbClr val="505150"/>
                    </a:solidFill>
                  </a:rPr>
                  <a:t>Who are the end users?</a:t>
                </a:r>
                <a:endParaRPr kumimoji="0" lang="en-US" sz="1600" b="0" i="0" u="none" strike="noStrike" kern="0" cap="none" spc="0" normalizeH="0" baseline="0" noProof="0">
                  <a:ln>
                    <a:noFill/>
                  </a:ln>
                  <a:solidFill>
                    <a:srgbClr val="505150"/>
                  </a:solidFill>
                  <a:effectLst/>
                  <a:uLnTx/>
                  <a:uFillTx/>
                  <a:ea typeface="+mn-ea"/>
                  <a:cs typeface="+mn-cs"/>
                </a:endParaRP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has already been done?</a:t>
                </a:r>
              </a:p>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Business case</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is the expected gain &amp; requested budget?</a:t>
                </a:r>
              </a:p>
            </p:txBody>
          </p:sp>
          <p:sp>
            <p:nvSpPr>
              <p:cNvPr id="21" name="Rectangle 20">
                <a:extLst>
                  <a:ext uri="{FF2B5EF4-FFF2-40B4-BE49-F238E27FC236}">
                    <a16:creationId xmlns:a16="http://schemas.microsoft.com/office/drawing/2014/main" id="{CA145FF1-8F82-44C1-86D1-237F6ED96EE8}"/>
                  </a:ext>
                </a:extLst>
              </p:cNvPr>
              <p:cNvSpPr/>
              <p:nvPr/>
            </p:nvSpPr>
            <p:spPr>
              <a:xfrm>
                <a:off x="4536281" y="136031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People</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Who is the Product Owner?</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Who are the Sponsors and Business Representatives?</a:t>
                </a:r>
              </a:p>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Planning</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is the overall roadmap?</a:t>
                </a:r>
              </a:p>
            </p:txBody>
          </p:sp>
        </p:grpSp>
        <p:grpSp>
          <p:nvGrpSpPr>
            <p:cNvPr id="13" name="Group 12">
              <a:extLst>
                <a:ext uri="{FF2B5EF4-FFF2-40B4-BE49-F238E27FC236}">
                  <a16:creationId xmlns:a16="http://schemas.microsoft.com/office/drawing/2014/main" id="{3FCFE5A3-D407-4181-8D2B-662FE284A7E6}"/>
                </a:ext>
              </a:extLst>
            </p:cNvPr>
            <p:cNvGrpSpPr/>
            <p:nvPr/>
          </p:nvGrpSpPr>
          <p:grpSpPr>
            <a:xfrm>
              <a:off x="263525" y="4363763"/>
              <a:ext cx="11664949" cy="1963778"/>
              <a:chOff x="428596" y="3740990"/>
              <a:chExt cx="8215368" cy="2380681"/>
            </a:xfrm>
            <a:noFill/>
          </p:grpSpPr>
          <p:sp>
            <p:nvSpPr>
              <p:cNvPr id="18" name="Rectangle 17">
                <a:extLst>
                  <a:ext uri="{FF2B5EF4-FFF2-40B4-BE49-F238E27FC236}">
                    <a16:creationId xmlns:a16="http://schemas.microsoft.com/office/drawing/2014/main" id="{11A44B22-20D0-4C1F-8E3A-597763A6CA93}"/>
                  </a:ext>
                </a:extLst>
              </p:cNvPr>
              <p:cNvSpPr/>
              <p:nvPr/>
            </p:nvSpPr>
            <p:spPr>
              <a:xfrm>
                <a:off x="428596" y="374099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Data requirement</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are the requested data / data sources? Who manage them?</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is the scope of the requested data?</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is the requested refresh rate?</a:t>
                </a:r>
              </a:p>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Data usage</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Are there any potential legal or business issues?</a:t>
                </a:r>
              </a:p>
            </p:txBody>
          </p:sp>
          <p:sp>
            <p:nvSpPr>
              <p:cNvPr id="19" name="Rectangle 18">
                <a:extLst>
                  <a:ext uri="{FF2B5EF4-FFF2-40B4-BE49-F238E27FC236}">
                    <a16:creationId xmlns:a16="http://schemas.microsoft.com/office/drawing/2014/main" id="{69A66CC0-F5F8-448F-9C59-D7A813942ACC}"/>
                  </a:ext>
                </a:extLst>
              </p:cNvPr>
              <p:cNvSpPr/>
              <p:nvPr/>
            </p:nvSpPr>
            <p:spPr>
              <a:xfrm>
                <a:off x="4536281" y="374099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Use Case development</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are the foreseen data science approaches to be deployed?</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lang="en-US" sz="1600" kern="0">
                    <a:solidFill>
                      <a:srgbClr val="505150"/>
                    </a:solidFill>
                  </a:rPr>
                  <a:t>What are the required technical skills?</a:t>
                </a:r>
                <a:endParaRPr kumimoji="0" lang="en-US" sz="1600" b="0" i="0" u="none" strike="noStrike" kern="0" cap="none" spc="0" normalizeH="0" baseline="0" noProof="0">
                  <a:ln>
                    <a:noFill/>
                  </a:ln>
                  <a:solidFill>
                    <a:srgbClr val="505150"/>
                  </a:solidFill>
                  <a:effectLst/>
                  <a:uLnTx/>
                  <a:uFillTx/>
                  <a:ea typeface="+mn-ea"/>
                  <a:cs typeface="+mn-cs"/>
                </a:endParaRPr>
              </a:p>
              <a:p>
                <a:pPr marL="0" marR="0" lvl="0" indent="0" defTabSz="457200" eaLnBrk="1" fontAlgn="base" latinLnBrk="0" hangingPunct="1">
                  <a:lnSpc>
                    <a:spcPct val="100000"/>
                  </a:lnSpc>
                  <a:spcBef>
                    <a:spcPct val="0"/>
                  </a:spcBef>
                  <a:buClr>
                    <a:srgbClr val="009AC7"/>
                  </a:buClr>
                  <a:buSzTx/>
                  <a:buFontTx/>
                  <a:buNone/>
                  <a:tabLst/>
                  <a:defRPr/>
                </a:pPr>
                <a:r>
                  <a:rPr kumimoji="0" lang="en-US" sz="1600" b="1" i="0" u="none" strike="noStrike" kern="0" cap="none" spc="0" normalizeH="0" baseline="0" noProof="0">
                    <a:ln>
                      <a:noFill/>
                    </a:ln>
                    <a:solidFill>
                      <a:srgbClr val="505150"/>
                    </a:solidFill>
                    <a:effectLst/>
                    <a:uLnTx/>
                    <a:uFillTx/>
                    <a:ea typeface="+mn-ea"/>
                    <a:cs typeface="+mn-cs"/>
                  </a:rPr>
                  <a:t>Technical environment</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are the technical features to be implemented?</a:t>
                </a:r>
              </a:p>
              <a:p>
                <a:pPr marL="285750" marR="0" lvl="0" indent="-285750" defTabSz="457200" eaLnBrk="1" fontAlgn="base" latinLnBrk="0" hangingPunct="1">
                  <a:lnSpc>
                    <a:spcPct val="100000"/>
                  </a:lnSpc>
                  <a:spcBef>
                    <a:spcPct val="0"/>
                  </a:spcBef>
                  <a:buClr>
                    <a:srgbClr val="009AC7"/>
                  </a:buClr>
                  <a:buSzTx/>
                  <a:buFont typeface="Wingdings" panose="05000000000000000000" pitchFamily="2" charset="2"/>
                  <a:buChar char="§"/>
                  <a:tabLst/>
                  <a:defRPr/>
                </a:pPr>
                <a:r>
                  <a:rPr kumimoji="0" lang="en-US" sz="1600" b="0" i="0" u="none" strike="noStrike" kern="0" cap="none" spc="0" normalizeH="0" baseline="0" noProof="0">
                    <a:ln>
                      <a:noFill/>
                    </a:ln>
                    <a:solidFill>
                      <a:srgbClr val="505150"/>
                    </a:solidFill>
                    <a:effectLst/>
                    <a:uLnTx/>
                    <a:uFillTx/>
                    <a:ea typeface="+mn-ea"/>
                    <a:cs typeface="+mn-cs"/>
                  </a:rPr>
                  <a:t>What is the required technical environment?</a:t>
                </a:r>
                <a:endParaRPr kumimoji="0" lang="fr-FR" sz="1600" b="0" i="0" u="none" strike="noStrike" kern="0" cap="none" spc="0" normalizeH="0" baseline="0" noProof="0">
                  <a:ln>
                    <a:noFill/>
                  </a:ln>
                  <a:solidFill>
                    <a:srgbClr val="505150"/>
                  </a:solidFill>
                  <a:effectLst/>
                  <a:uLnTx/>
                  <a:uFillTx/>
                  <a:ea typeface="+mn-ea"/>
                  <a:cs typeface="+mn-cs"/>
                </a:endParaRPr>
              </a:p>
            </p:txBody>
          </p:sp>
        </p:grpSp>
        <p:sp>
          <p:nvSpPr>
            <p:cNvPr id="14" name="Rectangle 13">
              <a:extLst>
                <a:ext uri="{FF2B5EF4-FFF2-40B4-BE49-F238E27FC236}">
                  <a16:creationId xmlns:a16="http://schemas.microsoft.com/office/drawing/2014/main" id="{2D55322D-0BF4-4E47-A72D-474196987F15}"/>
                </a:ext>
              </a:extLst>
            </p:cNvPr>
            <p:cNvSpPr/>
            <p:nvPr/>
          </p:nvSpPr>
          <p:spPr>
            <a:xfrm>
              <a:off x="263525" y="164187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Business</a:t>
              </a:r>
            </a:p>
          </p:txBody>
        </p:sp>
        <p:sp>
          <p:nvSpPr>
            <p:cNvPr id="15" name="Rectangle 14">
              <a:extLst>
                <a:ext uri="{FF2B5EF4-FFF2-40B4-BE49-F238E27FC236}">
                  <a16:creationId xmlns:a16="http://schemas.microsoft.com/office/drawing/2014/main" id="{91880B4F-81D3-4C21-B5F2-558229799DE5}"/>
                </a:ext>
              </a:extLst>
            </p:cNvPr>
            <p:cNvSpPr/>
            <p:nvPr/>
          </p:nvSpPr>
          <p:spPr>
            <a:xfrm>
              <a:off x="6096000" y="164187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Organization</a:t>
              </a:r>
            </a:p>
          </p:txBody>
        </p:sp>
        <p:sp>
          <p:nvSpPr>
            <p:cNvPr id="16" name="Rectangle 15">
              <a:extLst>
                <a:ext uri="{FF2B5EF4-FFF2-40B4-BE49-F238E27FC236}">
                  <a16:creationId xmlns:a16="http://schemas.microsoft.com/office/drawing/2014/main" id="{C8D088EE-619A-40FA-A59D-B9E5DD0DE90C}"/>
                </a:ext>
              </a:extLst>
            </p:cNvPr>
            <p:cNvSpPr/>
            <p:nvPr/>
          </p:nvSpPr>
          <p:spPr>
            <a:xfrm>
              <a:off x="263525" y="405865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Data</a:t>
              </a:r>
              <a:endParaRPr kumimoji="0" lang="en-US" b="0" i="0" u="none" strike="noStrike" kern="0" cap="none" spc="0" normalizeH="0" baseline="0" noProof="0">
                <a:ln>
                  <a:noFill/>
                </a:ln>
                <a:solidFill>
                  <a:srgbClr val="505150"/>
                </a:solidFill>
                <a:effectLst/>
                <a:uLnTx/>
                <a:uFillTx/>
                <a:ea typeface="+mn-ea"/>
                <a:cs typeface="+mn-cs"/>
              </a:endParaRPr>
            </a:p>
          </p:txBody>
        </p:sp>
        <p:sp>
          <p:nvSpPr>
            <p:cNvPr id="17" name="Rectangle 16">
              <a:extLst>
                <a:ext uri="{FF2B5EF4-FFF2-40B4-BE49-F238E27FC236}">
                  <a16:creationId xmlns:a16="http://schemas.microsoft.com/office/drawing/2014/main" id="{3ED7AB5B-16C1-47E0-BD96-D770687280CE}"/>
                </a:ext>
              </a:extLst>
            </p:cNvPr>
            <p:cNvSpPr/>
            <p:nvPr/>
          </p:nvSpPr>
          <p:spPr>
            <a:xfrm>
              <a:off x="6096000" y="405865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Technology</a:t>
              </a:r>
              <a:endParaRPr kumimoji="0" lang="en-US" b="0" i="0" u="none" strike="noStrike" kern="0" cap="none" spc="0" normalizeH="0" baseline="0" noProof="0">
                <a:ln>
                  <a:noFill/>
                </a:ln>
                <a:solidFill>
                  <a:srgbClr val="505150"/>
                </a:solidFill>
                <a:effectLst/>
                <a:uLnTx/>
                <a:uFillTx/>
                <a:ea typeface="+mn-ea"/>
                <a:cs typeface="+mn-cs"/>
              </a:endParaRPr>
            </a:p>
          </p:txBody>
        </p:sp>
      </p:grpSp>
    </p:spTree>
    <p:extLst>
      <p:ext uri="{BB962C8B-B14F-4D97-AF65-F5344CB8AC3E}">
        <p14:creationId xmlns:p14="http://schemas.microsoft.com/office/powerpoint/2010/main" val="209100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7C512F-5D4C-9E4B-B381-26EC038D521A}"/>
              </a:ext>
            </a:extLst>
          </p:cNvPr>
          <p:cNvSpPr>
            <a:spLocks noGrp="1"/>
          </p:cNvSpPr>
          <p:nvPr>
            <p:ph type="title"/>
          </p:nvPr>
        </p:nvSpPr>
        <p:spPr>
          <a:xfrm>
            <a:off x="407989" y="249701"/>
            <a:ext cx="11398545" cy="1044574"/>
          </a:xfrm>
        </p:spPr>
        <p:txBody>
          <a:bodyPr/>
          <a:lstStyle/>
          <a:p>
            <a:r>
              <a:rPr lang="fr-FR"/>
              <a:t>Semi-</a:t>
            </a:r>
            <a:r>
              <a:rPr lang="fr-FR" err="1"/>
              <a:t>supervised</a:t>
            </a:r>
            <a:r>
              <a:rPr lang="fr-FR"/>
              <a:t> </a:t>
            </a:r>
            <a:r>
              <a:rPr lang="fr-FR" err="1"/>
              <a:t>learning</a:t>
            </a:r>
            <a:r>
              <a:rPr lang="fr-FR"/>
              <a:t> : how </a:t>
            </a:r>
            <a:r>
              <a:rPr lang="fr-FR" err="1"/>
              <a:t>it</a:t>
            </a:r>
            <a:r>
              <a:rPr lang="fr-FR"/>
              <a:t> </a:t>
            </a:r>
            <a:r>
              <a:rPr lang="fr-FR" err="1"/>
              <a:t>works</a:t>
            </a:r>
            <a:endParaRPr lang="fr-FR"/>
          </a:p>
        </p:txBody>
      </p:sp>
      <p:graphicFrame>
        <p:nvGraphicFramePr>
          <p:cNvPr id="5" name="Tableau 4">
            <a:extLst>
              <a:ext uri="{FF2B5EF4-FFF2-40B4-BE49-F238E27FC236}">
                <a16:creationId xmlns:a16="http://schemas.microsoft.com/office/drawing/2014/main" id="{0D9FD09F-9C5F-D54A-825E-AA22AD55B83E}"/>
              </a:ext>
            </a:extLst>
          </p:cNvPr>
          <p:cNvGraphicFramePr>
            <a:graphicFrameLocks noGrp="1"/>
          </p:cNvGraphicFramePr>
          <p:nvPr>
            <p:extLst/>
          </p:nvPr>
        </p:nvGraphicFramePr>
        <p:xfrm>
          <a:off x="1545957" y="1723168"/>
          <a:ext cx="3762313" cy="4754880"/>
        </p:xfrm>
        <a:graphic>
          <a:graphicData uri="http://schemas.openxmlformats.org/drawingml/2006/table">
            <a:tbl>
              <a:tblPr firstRow="1" bandRow="1">
                <a:tableStyleId>{00A15C55-8517-42AA-B614-E9B94910E393}</a:tableStyleId>
              </a:tblPr>
              <a:tblGrid>
                <a:gridCol w="1136870">
                  <a:extLst>
                    <a:ext uri="{9D8B030D-6E8A-4147-A177-3AD203B41FA5}">
                      <a16:colId xmlns:a16="http://schemas.microsoft.com/office/drawing/2014/main" val="2935329441"/>
                    </a:ext>
                  </a:extLst>
                </a:gridCol>
                <a:gridCol w="1797269">
                  <a:extLst>
                    <a:ext uri="{9D8B030D-6E8A-4147-A177-3AD203B41FA5}">
                      <a16:colId xmlns:a16="http://schemas.microsoft.com/office/drawing/2014/main" val="2078140445"/>
                    </a:ext>
                  </a:extLst>
                </a:gridCol>
                <a:gridCol w="828174">
                  <a:extLst>
                    <a:ext uri="{9D8B030D-6E8A-4147-A177-3AD203B41FA5}">
                      <a16:colId xmlns:a16="http://schemas.microsoft.com/office/drawing/2014/main" val="4131502328"/>
                    </a:ext>
                  </a:extLst>
                </a:gridCol>
              </a:tblGrid>
              <a:tr h="138736">
                <a:tc>
                  <a:txBody>
                    <a:bodyPr/>
                    <a:lstStyle/>
                    <a:p>
                      <a:pPr algn="ctr"/>
                      <a:r>
                        <a:rPr lang="fr-FR" err="1"/>
                        <a:t>Review</a:t>
                      </a:r>
                      <a:endParaRPr lang="fr-FR"/>
                    </a:p>
                  </a:txBody>
                  <a:tcPr/>
                </a:tc>
                <a:tc>
                  <a:txBody>
                    <a:bodyPr/>
                    <a:lstStyle/>
                    <a:p>
                      <a:pPr algn="ctr"/>
                      <a:r>
                        <a:rPr lang="fr-FR" err="1"/>
                        <a:t>Other</a:t>
                      </a:r>
                      <a:r>
                        <a:rPr lang="fr-FR"/>
                        <a:t> info</a:t>
                      </a:r>
                    </a:p>
                  </a:txBody>
                  <a:tcPr/>
                </a:tc>
                <a:tc>
                  <a:txBody>
                    <a:bodyPr/>
                    <a:lstStyle/>
                    <a:p>
                      <a:pPr algn="ctr"/>
                      <a:r>
                        <a:rPr lang="fr-FR"/>
                        <a:t>Labels</a:t>
                      </a:r>
                    </a:p>
                  </a:txBody>
                  <a:tcPr/>
                </a:tc>
                <a:extLst>
                  <a:ext uri="{0D108BD9-81ED-4DB2-BD59-A6C34878D82A}">
                    <a16:rowId xmlns:a16="http://schemas.microsoft.com/office/drawing/2014/main" val="1268194450"/>
                  </a:ext>
                </a:extLst>
              </a:tr>
              <a:tr h="0">
                <a:tc>
                  <a:txBody>
                    <a:bodyPr/>
                    <a:lstStyle/>
                    <a:p>
                      <a:pPr algn="ctr"/>
                      <a:r>
                        <a:rPr lang="fr-FR"/>
                        <a:t>Nice!</a:t>
                      </a:r>
                    </a:p>
                  </a:txBody>
                  <a:tcPr>
                    <a:solidFill>
                      <a:schemeClr val="tx2">
                        <a:lumMod val="60000"/>
                        <a:lumOff val="40000"/>
                      </a:schemeClr>
                    </a:solidFill>
                  </a:tcPr>
                </a:tc>
                <a:tc>
                  <a:txBody>
                    <a:bodyPr/>
                    <a:lstStyle/>
                    <a:p>
                      <a:pPr algn="ctr"/>
                      <a:r>
                        <a:rPr lang="fr-FR"/>
                        <a:t>…</a:t>
                      </a:r>
                    </a:p>
                  </a:txBody>
                  <a:tcPr>
                    <a:solidFill>
                      <a:schemeClr val="tx2">
                        <a:lumMod val="60000"/>
                        <a:lumOff val="40000"/>
                      </a:schemeClr>
                    </a:solidFill>
                  </a:tcPr>
                </a:tc>
                <a:tc>
                  <a:txBody>
                    <a:bodyPr/>
                    <a:lstStyle/>
                    <a:p>
                      <a:pPr algn="ctr"/>
                      <a:r>
                        <a:rPr lang="fr-FR"/>
                        <a:t>0</a:t>
                      </a:r>
                    </a:p>
                  </a:txBody>
                  <a:tcPr>
                    <a:solidFill>
                      <a:schemeClr val="tx2">
                        <a:lumMod val="60000"/>
                        <a:lumOff val="40000"/>
                      </a:schemeClr>
                    </a:solidFill>
                  </a:tcPr>
                </a:tc>
                <a:extLst>
                  <a:ext uri="{0D108BD9-81ED-4DB2-BD59-A6C34878D82A}">
                    <a16:rowId xmlns:a16="http://schemas.microsoft.com/office/drawing/2014/main" val="3039434174"/>
                  </a:ext>
                </a:extLst>
              </a:tr>
              <a:tr h="0">
                <a:tc>
                  <a:txBody>
                    <a:bodyPr/>
                    <a:lstStyle/>
                    <a:p>
                      <a:pPr algn="ctr"/>
                      <a:r>
                        <a:rPr lang="fr-FR"/>
                        <a:t>Good</a:t>
                      </a:r>
                    </a:p>
                  </a:txBody>
                  <a:tcPr>
                    <a:solidFill>
                      <a:schemeClr val="tx2">
                        <a:lumMod val="60000"/>
                        <a:lumOff val="40000"/>
                      </a:schemeClr>
                    </a:solidFill>
                  </a:tcPr>
                </a:tc>
                <a:tc>
                  <a:txBody>
                    <a:bodyPr/>
                    <a:lstStyle/>
                    <a:p>
                      <a:pPr algn="ctr"/>
                      <a:r>
                        <a:rPr lang="fr-FR"/>
                        <a:t>…</a:t>
                      </a:r>
                    </a:p>
                  </a:txBody>
                  <a:tcPr>
                    <a:solidFill>
                      <a:schemeClr val="tx2">
                        <a:lumMod val="60000"/>
                        <a:lumOff val="40000"/>
                      </a:schemeClr>
                    </a:solidFill>
                  </a:tcPr>
                </a:tc>
                <a:tc>
                  <a:txBody>
                    <a:bodyPr/>
                    <a:lstStyle/>
                    <a:p>
                      <a:pPr algn="ctr"/>
                      <a:r>
                        <a:rPr lang="fr-FR"/>
                        <a:t>1</a:t>
                      </a:r>
                    </a:p>
                  </a:txBody>
                  <a:tcPr>
                    <a:solidFill>
                      <a:schemeClr val="tx2">
                        <a:lumMod val="60000"/>
                        <a:lumOff val="40000"/>
                      </a:schemeClr>
                    </a:solidFill>
                  </a:tcPr>
                </a:tc>
                <a:extLst>
                  <a:ext uri="{0D108BD9-81ED-4DB2-BD59-A6C34878D82A}">
                    <a16:rowId xmlns:a16="http://schemas.microsoft.com/office/drawing/2014/main" val="1221320059"/>
                  </a:ext>
                </a:extLst>
              </a:tr>
              <a:tr h="0">
                <a:tc>
                  <a:txBody>
                    <a:bodyPr/>
                    <a:lstStyle/>
                    <a:p>
                      <a:pPr algn="ctr"/>
                      <a:r>
                        <a:rPr lang="fr-FR" err="1"/>
                        <a:t>Hate</a:t>
                      </a:r>
                      <a:r>
                        <a:rPr lang="fr-FR"/>
                        <a:t> </a:t>
                      </a:r>
                      <a:r>
                        <a:rPr lang="fr-FR" err="1"/>
                        <a:t>it</a:t>
                      </a:r>
                      <a:endParaRPr lang="fr-FR"/>
                    </a:p>
                  </a:txBody>
                  <a:tcPr>
                    <a:solidFill>
                      <a:schemeClr val="tx2">
                        <a:lumMod val="60000"/>
                        <a:lumOff val="40000"/>
                      </a:schemeClr>
                    </a:solidFill>
                  </a:tcPr>
                </a:tc>
                <a:tc>
                  <a:txBody>
                    <a:bodyPr/>
                    <a:lstStyle/>
                    <a:p>
                      <a:pPr algn="ctr"/>
                      <a:r>
                        <a:rPr lang="fr-FR"/>
                        <a:t>…</a:t>
                      </a:r>
                    </a:p>
                  </a:txBody>
                  <a:tcPr>
                    <a:solidFill>
                      <a:schemeClr val="tx2">
                        <a:lumMod val="60000"/>
                        <a:lumOff val="40000"/>
                      </a:schemeClr>
                    </a:solidFill>
                  </a:tcPr>
                </a:tc>
                <a:tc>
                  <a:txBody>
                    <a:bodyPr/>
                    <a:lstStyle/>
                    <a:p>
                      <a:pPr algn="ctr"/>
                      <a:r>
                        <a:rPr lang="fr-FR"/>
                        <a:t>1</a:t>
                      </a:r>
                    </a:p>
                  </a:txBody>
                  <a:tcPr>
                    <a:solidFill>
                      <a:schemeClr val="tx2">
                        <a:lumMod val="60000"/>
                        <a:lumOff val="40000"/>
                      </a:schemeClr>
                    </a:solidFill>
                  </a:tcPr>
                </a:tc>
                <a:extLst>
                  <a:ext uri="{0D108BD9-81ED-4DB2-BD59-A6C34878D82A}">
                    <a16:rowId xmlns:a16="http://schemas.microsoft.com/office/drawing/2014/main" val="2927333615"/>
                  </a:ext>
                </a:extLst>
              </a:tr>
              <a:tr h="0">
                <a:tc>
                  <a:txBody>
                    <a:bodyPr/>
                    <a:lstStyle/>
                    <a:p>
                      <a:pPr algn="ctr"/>
                      <a:r>
                        <a:rPr lang="fr-FR"/>
                        <a:t>…</a:t>
                      </a:r>
                    </a:p>
                  </a:txBody>
                  <a:tcPr>
                    <a:solidFill>
                      <a:schemeClr val="tx2">
                        <a:lumMod val="60000"/>
                        <a:lumOff val="40000"/>
                      </a:schemeClr>
                    </a:solidFill>
                  </a:tcPr>
                </a:tc>
                <a:tc>
                  <a:txBody>
                    <a:bodyPr/>
                    <a:lstStyle/>
                    <a:p>
                      <a:pPr algn="ctr"/>
                      <a:r>
                        <a:rPr lang="fr-FR"/>
                        <a:t>…</a:t>
                      </a:r>
                    </a:p>
                  </a:txBody>
                  <a:tcPr>
                    <a:solidFill>
                      <a:schemeClr val="tx2">
                        <a:lumMod val="60000"/>
                        <a:lumOff val="40000"/>
                      </a:schemeClr>
                    </a:solidFill>
                  </a:tcPr>
                </a:tc>
                <a:tc>
                  <a:txBody>
                    <a:bodyPr/>
                    <a:lstStyle/>
                    <a:p>
                      <a:pPr algn="ctr"/>
                      <a:r>
                        <a:rPr lang="fr-FR"/>
                        <a:t>0</a:t>
                      </a:r>
                    </a:p>
                  </a:txBody>
                  <a:tcPr>
                    <a:solidFill>
                      <a:schemeClr val="tx2">
                        <a:lumMod val="60000"/>
                        <a:lumOff val="40000"/>
                      </a:schemeClr>
                    </a:solidFill>
                  </a:tcPr>
                </a:tc>
                <a:extLst>
                  <a:ext uri="{0D108BD9-81ED-4DB2-BD59-A6C34878D82A}">
                    <a16:rowId xmlns:a16="http://schemas.microsoft.com/office/drawing/2014/main" val="3718223076"/>
                  </a:ext>
                </a:extLst>
              </a:tr>
              <a:tr h="0">
                <a:tc>
                  <a:txBody>
                    <a:bodyPr/>
                    <a:lstStyle/>
                    <a:p>
                      <a:pPr algn="ctr"/>
                      <a:r>
                        <a:rPr lang="fr-FR"/>
                        <a:t>Cool</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3718986497"/>
                  </a:ext>
                </a:extLst>
              </a:tr>
              <a:tr h="0">
                <a:tc>
                  <a:txBody>
                    <a:bodyPr/>
                    <a:lstStyle/>
                    <a:p>
                      <a:pPr algn="ctr"/>
                      <a:r>
                        <a:rPr lang="fr-FR"/>
                        <a:t>Nice Food </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1059653835"/>
                  </a:ext>
                </a:extLst>
              </a:tr>
              <a:tr h="0">
                <a:tc>
                  <a:txBody>
                    <a:bodyPr/>
                    <a:lstStyle/>
                    <a:p>
                      <a:pPr algn="ctr"/>
                      <a:r>
                        <a:rPr lang="fr-FR"/>
                        <a: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1231582976"/>
                  </a:ext>
                </a:extLst>
              </a:tr>
              <a:tr h="0">
                <a:tc>
                  <a:txBody>
                    <a:bodyPr/>
                    <a:lstStyle/>
                    <a:p>
                      <a:pPr algn="ctr"/>
                      <a:r>
                        <a:rPr lang="fr-FR"/>
                        <a: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3692014413"/>
                  </a:ext>
                </a:extLst>
              </a:tr>
              <a:tr h="0">
                <a:tc>
                  <a:txBody>
                    <a:bodyPr/>
                    <a:lstStyle/>
                    <a:p>
                      <a:pPr algn="ctr"/>
                      <a:r>
                        <a:rPr lang="fr-FR"/>
                        <a: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2967252230"/>
                  </a:ext>
                </a:extLst>
              </a:tr>
              <a:tr h="0">
                <a:tc>
                  <a:txBody>
                    <a:bodyPr/>
                    <a:lstStyle/>
                    <a:p>
                      <a:pPr algn="ctr"/>
                      <a:r>
                        <a:rPr lang="fr-FR"/>
                        <a: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1637967218"/>
                  </a:ext>
                </a:extLst>
              </a:tr>
              <a:tr h="0">
                <a:tc>
                  <a:txBody>
                    <a:bodyPr/>
                    <a:lstStyle/>
                    <a:p>
                      <a:pPr algn="ctr"/>
                      <a:r>
                        <a:rPr lang="fr-FR"/>
                        <a: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1957215587"/>
                  </a:ext>
                </a:extLst>
              </a:tr>
              <a:tr h="0">
                <a:tc>
                  <a:txBody>
                    <a:bodyPr/>
                    <a:lstStyle/>
                    <a:p>
                      <a:pPr algn="ctr"/>
                      <a:r>
                        <a:rPr lang="fr-FR"/>
                        <a:t>Best!</a:t>
                      </a:r>
                    </a:p>
                  </a:txBody>
                  <a:tcPr/>
                </a:tc>
                <a:tc>
                  <a:txBody>
                    <a:bodyPr/>
                    <a:lstStyle/>
                    <a:p>
                      <a:pPr algn="ctr"/>
                      <a:r>
                        <a:rPr lang="fr-FR"/>
                        <a:t>…</a:t>
                      </a:r>
                    </a:p>
                  </a:txBody>
                  <a:tcPr/>
                </a:tc>
                <a:tc>
                  <a:txBody>
                    <a:bodyPr/>
                    <a:lstStyle/>
                    <a:p>
                      <a:endParaRPr lang="fr-FR"/>
                    </a:p>
                  </a:txBody>
                  <a:tcPr/>
                </a:tc>
                <a:extLst>
                  <a:ext uri="{0D108BD9-81ED-4DB2-BD59-A6C34878D82A}">
                    <a16:rowId xmlns:a16="http://schemas.microsoft.com/office/drawing/2014/main" val="3610716334"/>
                  </a:ext>
                </a:extLst>
              </a:tr>
            </a:tbl>
          </a:graphicData>
        </a:graphic>
      </p:graphicFrame>
      <p:sp>
        <p:nvSpPr>
          <p:cNvPr id="3" name="ZoneTexte 2">
            <a:extLst>
              <a:ext uri="{FF2B5EF4-FFF2-40B4-BE49-F238E27FC236}">
                <a16:creationId xmlns:a16="http://schemas.microsoft.com/office/drawing/2014/main" id="{469F66D0-5FDB-5B44-B829-7E2266A535A9}"/>
              </a:ext>
            </a:extLst>
          </p:cNvPr>
          <p:cNvSpPr txBox="1"/>
          <p:nvPr/>
        </p:nvSpPr>
        <p:spPr>
          <a:xfrm>
            <a:off x="5676194" y="2446854"/>
            <a:ext cx="857992" cy="369332"/>
          </a:xfrm>
          <a:prstGeom prst="rect">
            <a:avLst/>
          </a:prstGeom>
          <a:noFill/>
        </p:spPr>
        <p:txBody>
          <a:bodyPr wrap="none" rtlCol="0">
            <a:spAutoFit/>
          </a:bodyPr>
          <a:lstStyle/>
          <a:p>
            <a:r>
              <a:rPr lang="fr-FR" err="1"/>
              <a:t>X_train</a:t>
            </a:r>
            <a:endParaRPr lang="fr-FR"/>
          </a:p>
        </p:txBody>
      </p:sp>
      <p:sp>
        <p:nvSpPr>
          <p:cNvPr id="8" name="ZoneTexte 7">
            <a:extLst>
              <a:ext uri="{FF2B5EF4-FFF2-40B4-BE49-F238E27FC236}">
                <a16:creationId xmlns:a16="http://schemas.microsoft.com/office/drawing/2014/main" id="{E2935257-EEC4-AD47-B472-2D247DE31A5A}"/>
              </a:ext>
            </a:extLst>
          </p:cNvPr>
          <p:cNvSpPr txBox="1"/>
          <p:nvPr/>
        </p:nvSpPr>
        <p:spPr>
          <a:xfrm>
            <a:off x="5676194" y="3177629"/>
            <a:ext cx="774315" cy="369332"/>
          </a:xfrm>
          <a:prstGeom prst="rect">
            <a:avLst/>
          </a:prstGeom>
          <a:noFill/>
        </p:spPr>
        <p:txBody>
          <a:bodyPr wrap="none" rtlCol="0">
            <a:spAutoFit/>
          </a:bodyPr>
          <a:lstStyle/>
          <a:p>
            <a:r>
              <a:rPr lang="fr-FR" err="1"/>
              <a:t>X_test</a:t>
            </a:r>
            <a:endParaRPr lang="fr-FR"/>
          </a:p>
        </p:txBody>
      </p:sp>
      <p:sp>
        <p:nvSpPr>
          <p:cNvPr id="4" name="Accolade fermante 3">
            <a:extLst>
              <a:ext uri="{FF2B5EF4-FFF2-40B4-BE49-F238E27FC236}">
                <a16:creationId xmlns:a16="http://schemas.microsoft.com/office/drawing/2014/main" id="{3934C7FC-0ED6-1044-A8B5-C57246B5E0DB}"/>
              </a:ext>
            </a:extLst>
          </p:cNvPr>
          <p:cNvSpPr/>
          <p:nvPr/>
        </p:nvSpPr>
        <p:spPr>
          <a:xfrm>
            <a:off x="5361508" y="2156530"/>
            <a:ext cx="251446" cy="949980"/>
          </a:xfrm>
          <a:prstGeom prst="rightBrace">
            <a:avLst>
              <a:gd name="adj1" fmla="val 49338"/>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9" name="Accolade fermante 8">
            <a:extLst>
              <a:ext uri="{FF2B5EF4-FFF2-40B4-BE49-F238E27FC236}">
                <a16:creationId xmlns:a16="http://schemas.microsoft.com/office/drawing/2014/main" id="{849DACB1-9F75-CA4C-8C23-FEA766CE6249}"/>
              </a:ext>
            </a:extLst>
          </p:cNvPr>
          <p:cNvSpPr/>
          <p:nvPr/>
        </p:nvSpPr>
        <p:spPr>
          <a:xfrm>
            <a:off x="5361508" y="3179570"/>
            <a:ext cx="251446" cy="347071"/>
          </a:xfrm>
          <a:prstGeom prst="rightBrace">
            <a:avLst>
              <a:gd name="adj1" fmla="val 26426"/>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8D38953B-39D5-8D47-ACE3-43C07F06FFB1}"/>
              </a:ext>
            </a:extLst>
          </p:cNvPr>
          <p:cNvSpPr/>
          <p:nvPr/>
        </p:nvSpPr>
        <p:spPr>
          <a:xfrm flipH="1">
            <a:off x="1176798" y="3620019"/>
            <a:ext cx="251446" cy="2858029"/>
          </a:xfrm>
          <a:prstGeom prst="rightBrace">
            <a:avLst>
              <a:gd name="adj1" fmla="val 49338"/>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7F6B3619-EF6A-3E4C-86C0-A7E8C4889B3D}"/>
              </a:ext>
            </a:extLst>
          </p:cNvPr>
          <p:cNvSpPr txBox="1"/>
          <p:nvPr/>
        </p:nvSpPr>
        <p:spPr>
          <a:xfrm>
            <a:off x="-35134" y="4725867"/>
            <a:ext cx="1144865" cy="646331"/>
          </a:xfrm>
          <a:prstGeom prst="rect">
            <a:avLst/>
          </a:prstGeom>
          <a:noFill/>
        </p:spPr>
        <p:txBody>
          <a:bodyPr wrap="none" rtlCol="0">
            <a:spAutoFit/>
          </a:bodyPr>
          <a:lstStyle/>
          <a:p>
            <a:r>
              <a:rPr lang="fr-FR" err="1"/>
              <a:t>Unlabeled</a:t>
            </a:r>
            <a:endParaRPr lang="fr-FR"/>
          </a:p>
          <a:p>
            <a:pPr algn="ctr"/>
            <a:r>
              <a:rPr lang="fr-FR"/>
              <a:t>data</a:t>
            </a:r>
          </a:p>
        </p:txBody>
      </p:sp>
      <p:sp>
        <p:nvSpPr>
          <p:cNvPr id="12" name="Accolade fermante 11">
            <a:extLst>
              <a:ext uri="{FF2B5EF4-FFF2-40B4-BE49-F238E27FC236}">
                <a16:creationId xmlns:a16="http://schemas.microsoft.com/office/drawing/2014/main" id="{37D58465-62AC-2548-946D-E318D62949E2}"/>
              </a:ext>
            </a:extLst>
          </p:cNvPr>
          <p:cNvSpPr/>
          <p:nvPr/>
        </p:nvSpPr>
        <p:spPr>
          <a:xfrm flipH="1">
            <a:off x="1176798" y="2156530"/>
            <a:ext cx="251446" cy="1321257"/>
          </a:xfrm>
          <a:prstGeom prst="rightBrace">
            <a:avLst>
              <a:gd name="adj1" fmla="val 49338"/>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E2875A7F-1AB4-F04C-9F57-D522BA8D65A7}"/>
              </a:ext>
            </a:extLst>
          </p:cNvPr>
          <p:cNvSpPr txBox="1"/>
          <p:nvPr/>
        </p:nvSpPr>
        <p:spPr>
          <a:xfrm>
            <a:off x="77076" y="2460179"/>
            <a:ext cx="920445" cy="646331"/>
          </a:xfrm>
          <a:prstGeom prst="rect">
            <a:avLst/>
          </a:prstGeom>
          <a:noFill/>
        </p:spPr>
        <p:txBody>
          <a:bodyPr wrap="none" rtlCol="0">
            <a:spAutoFit/>
          </a:bodyPr>
          <a:lstStyle/>
          <a:p>
            <a:r>
              <a:rPr lang="fr-FR" err="1"/>
              <a:t>Labeled</a:t>
            </a:r>
            <a:endParaRPr lang="fr-FR"/>
          </a:p>
          <a:p>
            <a:pPr algn="ctr"/>
            <a:r>
              <a:rPr lang="fr-FR"/>
              <a:t>data</a:t>
            </a:r>
          </a:p>
        </p:txBody>
      </p:sp>
      <p:sp>
        <p:nvSpPr>
          <p:cNvPr id="6" name="Rectangle 5">
            <a:extLst>
              <a:ext uri="{FF2B5EF4-FFF2-40B4-BE49-F238E27FC236}">
                <a16:creationId xmlns:a16="http://schemas.microsoft.com/office/drawing/2014/main" id="{BE7607AC-0592-7642-807D-8BFECAEDC1B7}"/>
              </a:ext>
            </a:extLst>
          </p:cNvPr>
          <p:cNvSpPr/>
          <p:nvPr/>
        </p:nvSpPr>
        <p:spPr>
          <a:xfrm>
            <a:off x="6751804" y="1399735"/>
            <a:ext cx="5452743" cy="5632311"/>
          </a:xfrm>
          <a:prstGeom prst="rect">
            <a:avLst/>
          </a:prstGeom>
        </p:spPr>
        <p:txBody>
          <a:bodyPr wrap="square">
            <a:spAutoFit/>
          </a:bodyPr>
          <a:lstStyle/>
          <a:p>
            <a:pPr lvl="0" defTabSz="457200" fontAlgn="base">
              <a:spcBef>
                <a:spcPct val="0"/>
              </a:spcBef>
              <a:buClr>
                <a:srgbClr val="009AC7"/>
              </a:buClr>
              <a:defRPr/>
            </a:pPr>
            <a:r>
              <a:rPr lang="en-US" b="1" kern="0">
                <a:solidFill>
                  <a:srgbClr val="505150"/>
                </a:solidFill>
              </a:rPr>
              <a:t>Procedure to use : </a:t>
            </a:r>
          </a:p>
          <a:p>
            <a:pPr lvl="0" defTabSz="457200" fontAlgn="base">
              <a:spcBef>
                <a:spcPct val="0"/>
              </a:spcBef>
              <a:buClr>
                <a:srgbClr val="009AC7"/>
              </a:buClr>
              <a:defRPr/>
            </a:pPr>
            <a:endParaRPr lang="en-US" kern="0">
              <a:solidFill>
                <a:srgbClr val="505150"/>
              </a:solidFill>
            </a:endParaRP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Train your data with </a:t>
            </a:r>
            <a:r>
              <a:rPr lang="en-US" kern="0" err="1">
                <a:solidFill>
                  <a:srgbClr val="505150"/>
                </a:solidFill>
              </a:rPr>
              <a:t>X_train</a:t>
            </a:r>
            <a:endParaRPr lang="en-US" kern="0">
              <a:solidFill>
                <a:srgbClr val="505150"/>
              </a:solidFill>
            </a:endParaRP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Evaluate the model with </a:t>
            </a:r>
            <a:r>
              <a:rPr lang="en-US" kern="0" err="1">
                <a:solidFill>
                  <a:srgbClr val="505150"/>
                </a:solidFill>
              </a:rPr>
              <a:t>X_test</a:t>
            </a:r>
            <a:endParaRPr lang="en-US" kern="0">
              <a:solidFill>
                <a:srgbClr val="505150"/>
              </a:solidFill>
            </a:endParaRP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Make a propagation on a small set of unlabeled data</a:t>
            </a: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Relabel the non-confident results</a:t>
            </a: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Use your relabeled data and the confident </a:t>
            </a:r>
            <a:r>
              <a:rPr lang="en-US" kern="0" err="1">
                <a:solidFill>
                  <a:srgbClr val="505150"/>
                </a:solidFill>
              </a:rPr>
              <a:t>labelised</a:t>
            </a:r>
            <a:r>
              <a:rPr lang="en-US" kern="0">
                <a:solidFill>
                  <a:srgbClr val="505150"/>
                </a:solidFill>
              </a:rPr>
              <a:t> data to make a new </a:t>
            </a:r>
            <a:r>
              <a:rPr lang="en-US" kern="0" err="1">
                <a:solidFill>
                  <a:srgbClr val="505150"/>
                </a:solidFill>
              </a:rPr>
              <a:t>X_train</a:t>
            </a:r>
            <a:endParaRPr lang="en-US" kern="0">
              <a:solidFill>
                <a:srgbClr val="505150"/>
              </a:solidFill>
            </a:endParaRP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Predict on the next small-set of unlabeled data</a:t>
            </a:r>
          </a:p>
          <a:p>
            <a:pPr marL="285750" lvl="0" indent="-285750" defTabSz="457200" fontAlgn="base">
              <a:spcBef>
                <a:spcPct val="0"/>
              </a:spcBef>
              <a:buClr>
                <a:srgbClr val="009AC7"/>
              </a:buClr>
              <a:buFont typeface="Arial" panose="020B0604020202020204" pitchFamily="34" charset="0"/>
              <a:buChar char="•"/>
              <a:defRPr/>
            </a:pPr>
            <a:r>
              <a:rPr lang="en-US" kern="0">
                <a:solidFill>
                  <a:srgbClr val="505150"/>
                </a:solidFill>
              </a:rPr>
              <a:t>Do it until the end of the dataset</a:t>
            </a:r>
          </a:p>
          <a:p>
            <a:pPr marL="285750" lvl="0" indent="-285750" defTabSz="457200" fontAlgn="base">
              <a:spcBef>
                <a:spcPct val="0"/>
              </a:spcBef>
              <a:buClr>
                <a:srgbClr val="009AC7"/>
              </a:buClr>
              <a:buFont typeface="Wingdings" panose="05000000000000000000" pitchFamily="2" charset="2"/>
              <a:buChar char="§"/>
              <a:defRPr/>
            </a:pPr>
            <a:endParaRPr lang="en-US" kern="0">
              <a:solidFill>
                <a:srgbClr val="505150"/>
              </a:solidFill>
            </a:endParaRPr>
          </a:p>
          <a:p>
            <a:pPr marL="285750" lvl="0" indent="-285750" defTabSz="457200" fontAlgn="base">
              <a:spcBef>
                <a:spcPct val="0"/>
              </a:spcBef>
              <a:buClr>
                <a:srgbClr val="009AC7"/>
              </a:buClr>
              <a:buFont typeface="Wingdings" panose="05000000000000000000" pitchFamily="2" charset="2"/>
              <a:buChar char="§"/>
              <a:defRPr/>
            </a:pPr>
            <a:endParaRPr lang="en-US" kern="0">
              <a:solidFill>
                <a:srgbClr val="505150"/>
              </a:solidFill>
            </a:endParaRPr>
          </a:p>
          <a:p>
            <a:pPr lvl="0" defTabSz="457200" fontAlgn="base">
              <a:spcBef>
                <a:spcPct val="0"/>
              </a:spcBef>
              <a:buClr>
                <a:srgbClr val="009AC7"/>
              </a:buClr>
              <a:defRPr/>
            </a:pPr>
            <a:r>
              <a:rPr lang="en-US" b="1" kern="0">
                <a:solidFill>
                  <a:srgbClr val="505150"/>
                </a:solidFill>
              </a:rPr>
              <a:t>Trade-off  :</a:t>
            </a:r>
          </a:p>
          <a:p>
            <a:pPr lvl="0" defTabSz="457200" fontAlgn="base">
              <a:spcBef>
                <a:spcPct val="0"/>
              </a:spcBef>
              <a:buClr>
                <a:srgbClr val="009AC7"/>
              </a:buClr>
              <a:defRPr/>
            </a:pPr>
            <a:endParaRPr lang="en-US" b="1" kern="0">
              <a:solidFill>
                <a:srgbClr val="505150"/>
              </a:solidFill>
            </a:endParaRPr>
          </a:p>
          <a:p>
            <a:pPr marL="285750" indent="-285750" defTabSz="457200" fontAlgn="base">
              <a:spcBef>
                <a:spcPct val="0"/>
              </a:spcBef>
              <a:buClr>
                <a:srgbClr val="009AC7"/>
              </a:buClr>
              <a:buFont typeface="Arial" panose="020B0604020202020204" pitchFamily="34" charset="0"/>
              <a:buChar char="•"/>
              <a:defRPr/>
            </a:pPr>
            <a:r>
              <a:rPr lang="en-US" kern="0">
                <a:solidFill>
                  <a:srgbClr val="505150"/>
                </a:solidFill>
              </a:rPr>
              <a:t>Lots of iterations : time consuming for labelisation but confidence will be higher</a:t>
            </a:r>
          </a:p>
          <a:p>
            <a:pPr marL="285750" indent="-285750" defTabSz="457200" fontAlgn="base">
              <a:spcBef>
                <a:spcPct val="0"/>
              </a:spcBef>
              <a:buClr>
                <a:srgbClr val="009AC7"/>
              </a:buClr>
              <a:buFont typeface="Arial" panose="020B0604020202020204" pitchFamily="34" charset="0"/>
              <a:buChar char="•"/>
              <a:defRPr/>
            </a:pPr>
            <a:r>
              <a:rPr lang="en-US" kern="0">
                <a:solidFill>
                  <a:srgbClr val="505150"/>
                </a:solidFill>
              </a:rPr>
              <a:t>Few iterations : faster to compute but lower confidence in the model</a:t>
            </a:r>
          </a:p>
          <a:p>
            <a:pPr lvl="0" defTabSz="457200" fontAlgn="base">
              <a:spcBef>
                <a:spcPct val="0"/>
              </a:spcBef>
              <a:buClr>
                <a:srgbClr val="009AC7"/>
              </a:buClr>
              <a:defRPr/>
            </a:pPr>
            <a:endParaRPr lang="en-US" kern="0">
              <a:solidFill>
                <a:srgbClr val="505150"/>
              </a:solidFill>
            </a:endParaRPr>
          </a:p>
          <a:p>
            <a:pPr marL="285750" lvl="0" indent="-285750" defTabSz="457200" fontAlgn="base">
              <a:spcBef>
                <a:spcPct val="0"/>
              </a:spcBef>
              <a:buClr>
                <a:srgbClr val="009AC7"/>
              </a:buClr>
              <a:buFont typeface="Wingdings" panose="05000000000000000000" pitchFamily="2" charset="2"/>
              <a:buChar char="§"/>
              <a:defRPr/>
            </a:pPr>
            <a:endParaRPr lang="en-US" kern="0">
              <a:solidFill>
                <a:srgbClr val="505150"/>
              </a:solidFill>
            </a:endParaRPr>
          </a:p>
        </p:txBody>
      </p:sp>
    </p:spTree>
    <p:extLst>
      <p:ext uri="{BB962C8B-B14F-4D97-AF65-F5344CB8AC3E}">
        <p14:creationId xmlns:p14="http://schemas.microsoft.com/office/powerpoint/2010/main" val="4127630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573550"/>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Which tasks must be performed during the Sprint 0 to ensure everything is ready to start your project delivery?</a:t>
            </a:r>
          </a:p>
        </p:txBody>
      </p:sp>
      <p:grpSp>
        <p:nvGrpSpPr>
          <p:cNvPr id="4" name="Group 3">
            <a:extLst>
              <a:ext uri="{FF2B5EF4-FFF2-40B4-BE49-F238E27FC236}">
                <a16:creationId xmlns:a16="http://schemas.microsoft.com/office/drawing/2014/main" id="{0F305DCC-1922-43FC-8757-9D2C0BA5DDC8}"/>
              </a:ext>
            </a:extLst>
          </p:cNvPr>
          <p:cNvGrpSpPr/>
          <p:nvPr/>
        </p:nvGrpSpPr>
        <p:grpSpPr>
          <a:xfrm>
            <a:off x="4655841" y="2949738"/>
            <a:ext cx="2859620" cy="2782724"/>
            <a:chOff x="2396038" y="1462598"/>
            <a:chExt cx="4351926" cy="4234901"/>
          </a:xfrm>
        </p:grpSpPr>
        <p:pic>
          <p:nvPicPr>
            <p:cNvPr id="5" name="Picture 4">
              <a:extLst>
                <a:ext uri="{FF2B5EF4-FFF2-40B4-BE49-F238E27FC236}">
                  <a16:creationId xmlns:a16="http://schemas.microsoft.com/office/drawing/2014/main" id="{4E9C423D-9D64-44AF-A153-F97C5CAD5D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10597" y="2374693"/>
              <a:ext cx="3322806" cy="3322806"/>
            </a:xfrm>
            <a:prstGeom prst="rect">
              <a:avLst/>
            </a:prstGeom>
          </p:spPr>
        </p:pic>
        <p:grpSp>
          <p:nvGrpSpPr>
            <p:cNvPr id="6" name="Group 5">
              <a:extLst>
                <a:ext uri="{FF2B5EF4-FFF2-40B4-BE49-F238E27FC236}">
                  <a16:creationId xmlns:a16="http://schemas.microsoft.com/office/drawing/2014/main" id="{6FC3FCB1-F630-41E6-966D-AD45F875678F}"/>
                </a:ext>
              </a:extLst>
            </p:cNvPr>
            <p:cNvGrpSpPr/>
            <p:nvPr/>
          </p:nvGrpSpPr>
          <p:grpSpPr>
            <a:xfrm>
              <a:off x="2396038" y="1462598"/>
              <a:ext cx="4351926" cy="1367884"/>
              <a:chOff x="2481785" y="1298731"/>
              <a:chExt cx="4714587" cy="1481874"/>
            </a:xfrm>
          </p:grpSpPr>
          <p:cxnSp>
            <p:nvCxnSpPr>
              <p:cNvPr id="7" name="Straight Connector 6">
                <a:extLst>
                  <a:ext uri="{FF2B5EF4-FFF2-40B4-BE49-F238E27FC236}">
                    <a16:creationId xmlns:a16="http://schemas.microsoft.com/office/drawing/2014/main" id="{F0556F42-1466-4FD9-AB47-C8D580EB8821}"/>
                  </a:ext>
                </a:extLst>
              </p:cNvPr>
              <p:cNvCxnSpPr/>
              <p:nvPr/>
            </p:nvCxnSpPr>
            <p:spPr>
              <a:xfrm flipH="1" flipV="1">
                <a:off x="2481785" y="1908007"/>
                <a:ext cx="887039" cy="872598"/>
              </a:xfrm>
              <a:prstGeom prst="line">
                <a:avLst/>
              </a:prstGeom>
              <a:noFill/>
              <a:ln w="76200" cap="flat" cmpd="sng" algn="ctr">
                <a:solidFill>
                  <a:srgbClr val="00BDF2">
                    <a:lumMod val="40000"/>
                    <a:lumOff val="60000"/>
                  </a:srgbClr>
                </a:solidFill>
                <a:prstDash val="solid"/>
              </a:ln>
              <a:effectLst/>
            </p:spPr>
          </p:cxnSp>
          <p:cxnSp>
            <p:nvCxnSpPr>
              <p:cNvPr id="8" name="Straight Connector 7">
                <a:extLst>
                  <a:ext uri="{FF2B5EF4-FFF2-40B4-BE49-F238E27FC236}">
                    <a16:creationId xmlns:a16="http://schemas.microsoft.com/office/drawing/2014/main" id="{3DC73DA1-54C6-45C9-B50E-00157FC04815}"/>
                  </a:ext>
                </a:extLst>
              </p:cNvPr>
              <p:cNvCxnSpPr/>
              <p:nvPr/>
            </p:nvCxnSpPr>
            <p:spPr>
              <a:xfrm flipH="1">
                <a:off x="6309333" y="1908007"/>
                <a:ext cx="887039" cy="872598"/>
              </a:xfrm>
              <a:prstGeom prst="line">
                <a:avLst/>
              </a:prstGeom>
              <a:noFill/>
              <a:ln w="76200" cap="flat" cmpd="sng" algn="ctr">
                <a:solidFill>
                  <a:srgbClr val="00BDF2">
                    <a:lumMod val="40000"/>
                    <a:lumOff val="60000"/>
                  </a:srgbClr>
                </a:solidFill>
                <a:prstDash val="solid"/>
              </a:ln>
              <a:effectLst/>
            </p:spPr>
          </p:cxnSp>
          <p:cxnSp>
            <p:nvCxnSpPr>
              <p:cNvPr id="9" name="Straight Connector 8">
                <a:extLst>
                  <a:ext uri="{FF2B5EF4-FFF2-40B4-BE49-F238E27FC236}">
                    <a16:creationId xmlns:a16="http://schemas.microsoft.com/office/drawing/2014/main" id="{8BBD0B7A-DE40-4605-BF2B-A882B9B89FAE}"/>
                  </a:ext>
                </a:extLst>
              </p:cNvPr>
              <p:cNvCxnSpPr/>
              <p:nvPr/>
            </p:nvCxnSpPr>
            <p:spPr>
              <a:xfrm flipH="1">
                <a:off x="5633724" y="1298731"/>
                <a:ext cx="203898" cy="839412"/>
              </a:xfrm>
              <a:prstGeom prst="line">
                <a:avLst/>
              </a:prstGeom>
              <a:noFill/>
              <a:ln w="76200" cap="flat" cmpd="sng" algn="ctr">
                <a:solidFill>
                  <a:srgbClr val="00BDF2">
                    <a:lumMod val="40000"/>
                    <a:lumOff val="60000"/>
                  </a:srgbClr>
                </a:solidFill>
                <a:prstDash val="solid"/>
              </a:ln>
              <a:effectLst/>
            </p:spPr>
          </p:cxnSp>
          <p:cxnSp>
            <p:nvCxnSpPr>
              <p:cNvPr id="10" name="Straight Connector 9">
                <a:extLst>
                  <a:ext uri="{FF2B5EF4-FFF2-40B4-BE49-F238E27FC236}">
                    <a16:creationId xmlns:a16="http://schemas.microsoft.com/office/drawing/2014/main" id="{D62142D7-2590-4C0B-8AEF-D2587459C3F1}"/>
                  </a:ext>
                </a:extLst>
              </p:cNvPr>
              <p:cNvCxnSpPr/>
              <p:nvPr/>
            </p:nvCxnSpPr>
            <p:spPr>
              <a:xfrm>
                <a:off x="4173038" y="1298731"/>
                <a:ext cx="203898" cy="839412"/>
              </a:xfrm>
              <a:prstGeom prst="line">
                <a:avLst/>
              </a:prstGeom>
              <a:noFill/>
              <a:ln w="76200" cap="flat" cmpd="sng" algn="ctr">
                <a:solidFill>
                  <a:srgbClr val="00BDF2">
                    <a:lumMod val="40000"/>
                    <a:lumOff val="60000"/>
                  </a:srgbClr>
                </a:solidFill>
                <a:prstDash val="solid"/>
              </a:ln>
              <a:effectLst/>
            </p:spPr>
          </p:cxnSp>
        </p:grpSp>
      </p:grpSp>
      <p:grpSp>
        <p:nvGrpSpPr>
          <p:cNvPr id="11" name="Group 10">
            <a:extLst>
              <a:ext uri="{FF2B5EF4-FFF2-40B4-BE49-F238E27FC236}">
                <a16:creationId xmlns:a16="http://schemas.microsoft.com/office/drawing/2014/main" id="{FD23EBB7-999F-4CBE-A54F-A5A413D15ADB}"/>
              </a:ext>
            </a:extLst>
          </p:cNvPr>
          <p:cNvGrpSpPr/>
          <p:nvPr/>
        </p:nvGrpSpPr>
        <p:grpSpPr>
          <a:xfrm>
            <a:off x="10521075" y="928514"/>
            <a:ext cx="1368151" cy="461665"/>
            <a:chOff x="1098030" y="5226606"/>
            <a:chExt cx="1368151" cy="461665"/>
          </a:xfrm>
        </p:grpSpPr>
        <p:pic>
          <p:nvPicPr>
            <p:cNvPr id="12" name="Picture 11">
              <a:extLst>
                <a:ext uri="{FF2B5EF4-FFF2-40B4-BE49-F238E27FC236}">
                  <a16:creationId xmlns:a16="http://schemas.microsoft.com/office/drawing/2014/main" id="{6FD800AD-B463-4372-AA6A-02F7FED1F77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3" name="TextBox 50">
              <a:extLst>
                <a:ext uri="{FF2B5EF4-FFF2-40B4-BE49-F238E27FC236}">
                  <a16:creationId xmlns:a16="http://schemas.microsoft.com/office/drawing/2014/main" id="{09462EFA-BBB7-4996-A96E-4945035CE727}"/>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FFFFFF">
                      <a:lumMod val="50000"/>
                    </a:srgbClr>
                  </a:solidFill>
                  <a:latin typeface="Calibri" pitchFamily="34" charset="0"/>
                  <a:cs typeface="Calibri" pitchFamily="34" charset="0"/>
                </a:rPr>
                <a:t>5</a:t>
              </a: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a:t>
              </a:r>
            </a:p>
          </p:txBody>
        </p:sp>
      </p:grpSp>
      <p:sp>
        <p:nvSpPr>
          <p:cNvPr id="14" name="Rounded Rectangle 51">
            <a:extLst>
              <a:ext uri="{FF2B5EF4-FFF2-40B4-BE49-F238E27FC236}">
                <a16:creationId xmlns:a16="http://schemas.microsoft.com/office/drawing/2014/main" id="{EF9A3CD5-D719-47CC-837F-8D08DF9C945C}"/>
              </a:ext>
            </a:extLst>
          </p:cNvPr>
          <p:cNvSpPr/>
          <p:nvPr/>
        </p:nvSpPr>
        <p:spPr>
          <a:xfrm>
            <a:off x="10469089" y="871346"/>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3747226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Preparation phase (sprint 0)</a:t>
            </a:r>
          </a:p>
        </p:txBody>
      </p:sp>
      <p:grpSp>
        <p:nvGrpSpPr>
          <p:cNvPr id="11" name="Group 10">
            <a:extLst>
              <a:ext uri="{FF2B5EF4-FFF2-40B4-BE49-F238E27FC236}">
                <a16:creationId xmlns:a16="http://schemas.microsoft.com/office/drawing/2014/main" id="{68B4F765-9BE7-4DD9-85FD-41822D7AC540}"/>
              </a:ext>
            </a:extLst>
          </p:cNvPr>
          <p:cNvGrpSpPr/>
          <p:nvPr/>
        </p:nvGrpSpPr>
        <p:grpSpPr>
          <a:xfrm>
            <a:off x="263525" y="2103123"/>
            <a:ext cx="11664949" cy="4519378"/>
            <a:chOff x="263525" y="1641874"/>
            <a:chExt cx="11664949" cy="4685667"/>
          </a:xfrm>
        </p:grpSpPr>
        <p:grpSp>
          <p:nvGrpSpPr>
            <p:cNvPr id="12" name="Group 11">
              <a:extLst>
                <a:ext uri="{FF2B5EF4-FFF2-40B4-BE49-F238E27FC236}">
                  <a16:creationId xmlns:a16="http://schemas.microsoft.com/office/drawing/2014/main" id="{474B5BDD-0FE7-43F4-97C8-9C152C21A2BB}"/>
                </a:ext>
              </a:extLst>
            </p:cNvPr>
            <p:cNvGrpSpPr/>
            <p:nvPr/>
          </p:nvGrpSpPr>
          <p:grpSpPr>
            <a:xfrm>
              <a:off x="263525" y="1953082"/>
              <a:ext cx="11664949" cy="1963778"/>
              <a:chOff x="428596" y="1360310"/>
              <a:chExt cx="8215368" cy="2380681"/>
            </a:xfrm>
            <a:noFill/>
          </p:grpSpPr>
          <p:sp>
            <p:nvSpPr>
              <p:cNvPr id="20" name="Rectangle 19">
                <a:extLst>
                  <a:ext uri="{FF2B5EF4-FFF2-40B4-BE49-F238E27FC236}">
                    <a16:creationId xmlns:a16="http://schemas.microsoft.com/office/drawing/2014/main" id="{6AFE386B-1DCE-47AA-BF73-9BABC2B27B88}"/>
                  </a:ext>
                </a:extLst>
              </p:cNvPr>
              <p:cNvSpPr/>
              <p:nvPr/>
            </p:nvSpPr>
            <p:spPr>
              <a:xfrm>
                <a:off x="428596" y="136031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457200" fontAlgn="base">
                  <a:spcBef>
                    <a:spcPct val="0"/>
                  </a:spcBef>
                  <a:buClr>
                    <a:srgbClr val="009AC7"/>
                  </a:buClr>
                  <a:defRPr/>
                </a:pPr>
                <a:r>
                  <a:rPr lang="en-US" sz="1600" b="1" kern="0">
                    <a:solidFill>
                      <a:srgbClr val="505150"/>
                    </a:solidFill>
                  </a:rPr>
                  <a:t>Use case description</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Product design (Mock-ups)</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Product detailed description (backlog)</a:t>
                </a:r>
              </a:p>
              <a:p>
                <a:pPr lvl="0" defTabSz="457200" fontAlgn="base">
                  <a:spcBef>
                    <a:spcPct val="0"/>
                  </a:spcBef>
                  <a:buClr>
                    <a:srgbClr val="009AC7"/>
                  </a:buClr>
                  <a:defRPr/>
                </a:pPr>
                <a:r>
                  <a:rPr lang="en-US" sz="1600" b="1" kern="0">
                    <a:solidFill>
                      <a:srgbClr val="505150"/>
                    </a:solidFill>
                  </a:rPr>
                  <a:t>Business case</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Business case (to be detailed during delivery)</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Value tracking indicators</a:t>
                </a:r>
              </a:p>
            </p:txBody>
          </p:sp>
          <p:sp>
            <p:nvSpPr>
              <p:cNvPr id="21" name="Rectangle 20">
                <a:extLst>
                  <a:ext uri="{FF2B5EF4-FFF2-40B4-BE49-F238E27FC236}">
                    <a16:creationId xmlns:a16="http://schemas.microsoft.com/office/drawing/2014/main" id="{CA145FF1-8F82-44C1-86D1-237F6ED96EE8}"/>
                  </a:ext>
                </a:extLst>
              </p:cNvPr>
              <p:cNvSpPr/>
              <p:nvPr/>
            </p:nvSpPr>
            <p:spPr>
              <a:xfrm>
                <a:off x="4536281" y="136031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457200" fontAlgn="base">
                  <a:spcBef>
                    <a:spcPct val="0"/>
                  </a:spcBef>
                  <a:buClr>
                    <a:srgbClr val="009AC7"/>
                  </a:buClr>
                  <a:defRPr/>
                </a:pPr>
                <a:r>
                  <a:rPr lang="en-US" sz="1600" b="1" kern="0">
                    <a:solidFill>
                      <a:srgbClr val="505150"/>
                    </a:solidFill>
                  </a:rPr>
                  <a:t>People</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Delivery team mobilization</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Business &amp; Technical sponsors &amp; experts on-boarding and engagement</a:t>
                </a:r>
              </a:p>
              <a:p>
                <a:pPr lvl="0" defTabSz="457200" fontAlgn="base">
                  <a:spcBef>
                    <a:spcPct val="0"/>
                  </a:spcBef>
                  <a:buClr>
                    <a:srgbClr val="009AC7"/>
                  </a:buClr>
                  <a:defRPr/>
                </a:pPr>
                <a:r>
                  <a:rPr lang="en-US" sz="1600" b="1" kern="0">
                    <a:solidFill>
                      <a:srgbClr val="505150"/>
                    </a:solidFill>
                  </a:rPr>
                  <a:t>Planning</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Delivery roadmap</a:t>
                </a:r>
              </a:p>
            </p:txBody>
          </p:sp>
        </p:grpSp>
        <p:grpSp>
          <p:nvGrpSpPr>
            <p:cNvPr id="13" name="Group 12">
              <a:extLst>
                <a:ext uri="{FF2B5EF4-FFF2-40B4-BE49-F238E27FC236}">
                  <a16:creationId xmlns:a16="http://schemas.microsoft.com/office/drawing/2014/main" id="{3FCFE5A3-D407-4181-8D2B-662FE284A7E6}"/>
                </a:ext>
              </a:extLst>
            </p:cNvPr>
            <p:cNvGrpSpPr/>
            <p:nvPr/>
          </p:nvGrpSpPr>
          <p:grpSpPr>
            <a:xfrm>
              <a:off x="263525" y="4363763"/>
              <a:ext cx="11664949" cy="1963778"/>
              <a:chOff x="428596" y="3740990"/>
              <a:chExt cx="8215368" cy="2380681"/>
            </a:xfrm>
            <a:noFill/>
          </p:grpSpPr>
          <p:sp>
            <p:nvSpPr>
              <p:cNvPr id="18" name="Rectangle 17">
                <a:extLst>
                  <a:ext uri="{FF2B5EF4-FFF2-40B4-BE49-F238E27FC236}">
                    <a16:creationId xmlns:a16="http://schemas.microsoft.com/office/drawing/2014/main" id="{11A44B22-20D0-4C1F-8E3A-597763A6CA93}"/>
                  </a:ext>
                </a:extLst>
              </p:cNvPr>
              <p:cNvSpPr/>
              <p:nvPr/>
            </p:nvSpPr>
            <p:spPr>
              <a:xfrm>
                <a:off x="428596" y="374099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457200" fontAlgn="base">
                  <a:spcBef>
                    <a:spcPct val="0"/>
                  </a:spcBef>
                  <a:buClr>
                    <a:srgbClr val="009AC7"/>
                  </a:buClr>
                  <a:defRPr/>
                </a:pPr>
                <a:r>
                  <a:rPr lang="en-US" sz="1600" b="1" kern="0">
                    <a:solidFill>
                      <a:srgbClr val="505150"/>
                    </a:solidFill>
                  </a:rPr>
                  <a:t>Data requirement</a:t>
                </a:r>
                <a:endParaRPr lang="en-US" sz="1600" kern="0">
                  <a:solidFill>
                    <a:srgbClr val="505150"/>
                  </a:solidFill>
                </a:endParaRP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Critical data ingestion</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Technical &amp; Business quality check, scope analysis of ingested data</a:t>
                </a:r>
              </a:p>
              <a:p>
                <a:pPr lvl="0" defTabSz="457200" fontAlgn="base">
                  <a:spcBef>
                    <a:spcPct val="0"/>
                  </a:spcBef>
                  <a:buClr>
                    <a:srgbClr val="009AC7"/>
                  </a:buClr>
                  <a:defRPr/>
                </a:pPr>
                <a:r>
                  <a:rPr lang="en-US" sz="1600" b="1" kern="0">
                    <a:solidFill>
                      <a:srgbClr val="505150"/>
                    </a:solidFill>
                  </a:rPr>
                  <a:t>Data usage</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Legal &amp; Business approval to use data</a:t>
                </a:r>
              </a:p>
            </p:txBody>
          </p:sp>
          <p:sp>
            <p:nvSpPr>
              <p:cNvPr id="19" name="Rectangle 18">
                <a:extLst>
                  <a:ext uri="{FF2B5EF4-FFF2-40B4-BE49-F238E27FC236}">
                    <a16:creationId xmlns:a16="http://schemas.microsoft.com/office/drawing/2014/main" id="{69A66CC0-F5F8-448F-9C59-D7A813942ACC}"/>
                  </a:ext>
                </a:extLst>
              </p:cNvPr>
              <p:cNvSpPr/>
              <p:nvPr/>
            </p:nvSpPr>
            <p:spPr>
              <a:xfrm>
                <a:off x="4536281" y="3740990"/>
                <a:ext cx="4107683" cy="2380681"/>
              </a:xfrm>
              <a:prstGeom prst="rect">
                <a:avLst/>
              </a:pr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457200" fontAlgn="base">
                  <a:spcBef>
                    <a:spcPct val="0"/>
                  </a:spcBef>
                  <a:buClr>
                    <a:srgbClr val="009AC7"/>
                  </a:buClr>
                  <a:defRPr/>
                </a:pPr>
                <a:r>
                  <a:rPr lang="en-US" sz="1600" b="1" kern="0">
                    <a:solidFill>
                      <a:srgbClr val="505150"/>
                    </a:solidFill>
                  </a:rPr>
                  <a:t>Data science approach</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Detailed approach for each complex features</a:t>
                </a:r>
              </a:p>
              <a:p>
                <a:pPr lvl="0" defTabSz="457200" fontAlgn="base">
                  <a:spcBef>
                    <a:spcPct val="0"/>
                  </a:spcBef>
                  <a:buClr>
                    <a:srgbClr val="009AC7"/>
                  </a:buClr>
                  <a:defRPr/>
                </a:pPr>
                <a:r>
                  <a:rPr lang="en-US" sz="1600" b="1" kern="0">
                    <a:solidFill>
                      <a:srgbClr val="505150"/>
                    </a:solidFill>
                  </a:rPr>
                  <a:t>Technical environment</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Platform set-up</a:t>
                </a:r>
              </a:p>
              <a:p>
                <a:pPr marL="285750" lvl="0" indent="-285750" defTabSz="457200" fontAlgn="base">
                  <a:spcBef>
                    <a:spcPct val="0"/>
                  </a:spcBef>
                  <a:buClr>
                    <a:srgbClr val="009AC7"/>
                  </a:buClr>
                  <a:buFont typeface="Wingdings" panose="05000000000000000000" pitchFamily="2" charset="2"/>
                  <a:buChar char="§"/>
                  <a:defRPr/>
                </a:pPr>
                <a:r>
                  <a:rPr lang="en-US" sz="1600" kern="0">
                    <a:solidFill>
                      <a:srgbClr val="505150"/>
                    </a:solidFill>
                  </a:rPr>
                  <a:t>Development best practices</a:t>
                </a:r>
              </a:p>
            </p:txBody>
          </p:sp>
        </p:grpSp>
        <p:sp>
          <p:nvSpPr>
            <p:cNvPr id="14" name="Rectangle 13">
              <a:extLst>
                <a:ext uri="{FF2B5EF4-FFF2-40B4-BE49-F238E27FC236}">
                  <a16:creationId xmlns:a16="http://schemas.microsoft.com/office/drawing/2014/main" id="{2D55322D-0BF4-4E47-A72D-474196987F15}"/>
                </a:ext>
              </a:extLst>
            </p:cNvPr>
            <p:cNvSpPr/>
            <p:nvPr/>
          </p:nvSpPr>
          <p:spPr>
            <a:xfrm>
              <a:off x="263525" y="164187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Business</a:t>
              </a:r>
            </a:p>
          </p:txBody>
        </p:sp>
        <p:sp>
          <p:nvSpPr>
            <p:cNvPr id="15" name="Rectangle 14">
              <a:extLst>
                <a:ext uri="{FF2B5EF4-FFF2-40B4-BE49-F238E27FC236}">
                  <a16:creationId xmlns:a16="http://schemas.microsoft.com/office/drawing/2014/main" id="{91880B4F-81D3-4C21-B5F2-558229799DE5}"/>
                </a:ext>
              </a:extLst>
            </p:cNvPr>
            <p:cNvSpPr/>
            <p:nvPr/>
          </p:nvSpPr>
          <p:spPr>
            <a:xfrm>
              <a:off x="6096000" y="164187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Organization</a:t>
              </a:r>
            </a:p>
          </p:txBody>
        </p:sp>
        <p:sp>
          <p:nvSpPr>
            <p:cNvPr id="16" name="Rectangle 15">
              <a:extLst>
                <a:ext uri="{FF2B5EF4-FFF2-40B4-BE49-F238E27FC236}">
                  <a16:creationId xmlns:a16="http://schemas.microsoft.com/office/drawing/2014/main" id="{C8D088EE-619A-40FA-A59D-B9E5DD0DE90C}"/>
                </a:ext>
              </a:extLst>
            </p:cNvPr>
            <p:cNvSpPr/>
            <p:nvPr/>
          </p:nvSpPr>
          <p:spPr>
            <a:xfrm>
              <a:off x="263525" y="405865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Data</a:t>
              </a:r>
              <a:endParaRPr kumimoji="0" lang="en-US" b="0" i="0" u="none" strike="noStrike" kern="0" cap="none" spc="0" normalizeH="0" baseline="0" noProof="0">
                <a:ln>
                  <a:noFill/>
                </a:ln>
                <a:solidFill>
                  <a:srgbClr val="505150"/>
                </a:solidFill>
                <a:effectLst/>
                <a:uLnTx/>
                <a:uFillTx/>
                <a:ea typeface="+mn-ea"/>
                <a:cs typeface="+mn-cs"/>
              </a:endParaRPr>
            </a:p>
          </p:txBody>
        </p:sp>
        <p:sp>
          <p:nvSpPr>
            <p:cNvPr id="17" name="Rectangle 16">
              <a:extLst>
                <a:ext uri="{FF2B5EF4-FFF2-40B4-BE49-F238E27FC236}">
                  <a16:creationId xmlns:a16="http://schemas.microsoft.com/office/drawing/2014/main" id="{3ED7AB5B-16C1-47E0-BD96-D770687280CE}"/>
                </a:ext>
              </a:extLst>
            </p:cNvPr>
            <p:cNvSpPr/>
            <p:nvPr/>
          </p:nvSpPr>
          <p:spPr>
            <a:xfrm>
              <a:off x="6096000" y="4058654"/>
              <a:ext cx="5832473" cy="324000"/>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a:noFill/>
                  </a:ln>
                  <a:solidFill>
                    <a:srgbClr val="009AC7"/>
                  </a:solidFill>
                  <a:effectLst/>
                  <a:uLnTx/>
                  <a:uFillTx/>
                  <a:ea typeface="+mn-ea"/>
                  <a:cs typeface="+mn-cs"/>
                </a:rPr>
                <a:t>Technology</a:t>
              </a:r>
              <a:endParaRPr kumimoji="0" lang="en-US" b="0" i="0" u="none" strike="noStrike" kern="0" cap="none" spc="0" normalizeH="0" baseline="0" noProof="0">
                <a:ln>
                  <a:noFill/>
                </a:ln>
                <a:solidFill>
                  <a:srgbClr val="505150"/>
                </a:solidFill>
                <a:effectLst/>
                <a:uLnTx/>
                <a:uFillTx/>
                <a:ea typeface="+mn-ea"/>
                <a:cs typeface="+mn-cs"/>
              </a:endParaRPr>
            </a:p>
          </p:txBody>
        </p:sp>
      </p:grpSp>
    </p:spTree>
    <p:extLst>
      <p:ext uri="{BB962C8B-B14F-4D97-AF65-F5344CB8AC3E}">
        <p14:creationId xmlns:p14="http://schemas.microsoft.com/office/powerpoint/2010/main" val="2902197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Key deliverables</a:t>
            </a:r>
          </a:p>
        </p:txBody>
      </p:sp>
      <p:grpSp>
        <p:nvGrpSpPr>
          <p:cNvPr id="22" name="Group 21">
            <a:extLst>
              <a:ext uri="{FF2B5EF4-FFF2-40B4-BE49-F238E27FC236}">
                <a16:creationId xmlns:a16="http://schemas.microsoft.com/office/drawing/2014/main" id="{17F71891-CC37-4977-BAB3-53435FAED884}"/>
              </a:ext>
            </a:extLst>
          </p:cNvPr>
          <p:cNvGrpSpPr/>
          <p:nvPr/>
        </p:nvGrpSpPr>
        <p:grpSpPr>
          <a:xfrm>
            <a:off x="569101" y="2086815"/>
            <a:ext cx="11108116" cy="4502726"/>
            <a:chOff x="569101" y="1268760"/>
            <a:chExt cx="11108116" cy="4502726"/>
          </a:xfrm>
        </p:grpSpPr>
        <p:pic>
          <p:nvPicPr>
            <p:cNvPr id="23" name="Picture 22">
              <a:extLst>
                <a:ext uri="{FF2B5EF4-FFF2-40B4-BE49-F238E27FC236}">
                  <a16:creationId xmlns:a16="http://schemas.microsoft.com/office/drawing/2014/main" id="{CFD1F907-C5C5-4A09-B835-E5362102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9818" y="1580584"/>
              <a:ext cx="1171471" cy="1260000"/>
            </a:xfrm>
            <a:prstGeom prst="rect">
              <a:avLst/>
            </a:prstGeom>
            <a:ln>
              <a:noFill/>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2A759F32-7E13-4905-B8CC-A961E7557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1710" y="1580584"/>
              <a:ext cx="876875" cy="1260000"/>
            </a:xfrm>
            <a:prstGeom prst="rect">
              <a:avLst/>
            </a:prstGeom>
            <a:ln>
              <a:no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25CEB28F-05DF-466B-8499-DDE6E90CC6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9022"/>
            <a:stretch/>
          </p:blipFill>
          <p:spPr>
            <a:xfrm>
              <a:off x="5805453" y="1580584"/>
              <a:ext cx="1136021" cy="1260000"/>
            </a:xfrm>
            <a:prstGeom prst="rect">
              <a:avLst/>
            </a:prstGeom>
            <a:ln>
              <a:noFill/>
            </a:ln>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75891E0D-41C8-4232-8E48-21BC00971B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0889" b="13088"/>
            <a:stretch/>
          </p:blipFill>
          <p:spPr>
            <a:xfrm>
              <a:off x="7041895" y="1580584"/>
              <a:ext cx="1011503" cy="1260000"/>
            </a:xfrm>
            <a:prstGeom prst="rect">
              <a:avLst/>
            </a:prstGeom>
            <a:ln>
              <a:no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385A2D6C-8E2D-4856-98AC-CFDABD56A08A}"/>
                </a:ext>
              </a:extLst>
            </p:cNvPr>
            <p:cNvPicPr>
              <a:picLocks noChangeAspect="1"/>
            </p:cNvPicPr>
            <p:nvPr/>
          </p:nvPicPr>
          <p:blipFill>
            <a:blip r:embed="rId6"/>
            <a:stretch>
              <a:fillRect/>
            </a:stretch>
          </p:blipFill>
          <p:spPr>
            <a:xfrm>
              <a:off x="626812" y="1580584"/>
              <a:ext cx="1680000" cy="1260000"/>
            </a:xfrm>
            <a:prstGeom prst="rect">
              <a:avLst/>
            </a:prstGeom>
            <a:ln>
              <a:solidFill>
                <a:srgbClr val="505150">
                  <a:lumMod val="20000"/>
                  <a:lumOff val="80000"/>
                </a:srgbClr>
              </a:solidFill>
            </a:ln>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0CBE88E8-30C8-435E-9E52-F7EFBB1BBF30}"/>
                </a:ext>
              </a:extLst>
            </p:cNvPr>
            <p:cNvPicPr>
              <a:picLocks noChangeAspect="1"/>
            </p:cNvPicPr>
            <p:nvPr/>
          </p:nvPicPr>
          <p:blipFill>
            <a:blip r:embed="rId7"/>
            <a:stretch>
              <a:fillRect/>
            </a:stretch>
          </p:blipFill>
          <p:spPr>
            <a:xfrm>
              <a:off x="3252749" y="4188423"/>
              <a:ext cx="2355485" cy="1260000"/>
            </a:xfrm>
            <a:prstGeom prst="rect">
              <a:avLst/>
            </a:prstGeom>
            <a:ln>
              <a:noFill/>
            </a:ln>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CC9B3889-BC75-4612-B8EB-D5C93109341E}"/>
                </a:ext>
              </a:extLst>
            </p:cNvPr>
            <p:cNvPicPr>
              <a:picLocks noChangeAspect="1"/>
            </p:cNvPicPr>
            <p:nvPr/>
          </p:nvPicPr>
          <p:blipFill>
            <a:blip r:embed="rId8"/>
            <a:stretch>
              <a:fillRect/>
            </a:stretch>
          </p:blipFill>
          <p:spPr>
            <a:xfrm>
              <a:off x="569101" y="4188423"/>
              <a:ext cx="1680000" cy="1260000"/>
            </a:xfrm>
            <a:prstGeom prst="rect">
              <a:avLst/>
            </a:prstGeom>
            <a:ln>
              <a:solidFill>
                <a:srgbClr val="505150">
                  <a:lumMod val="20000"/>
                  <a:lumOff val="80000"/>
                </a:srgbClr>
              </a:solidFill>
            </a:ln>
            <a:effectLst>
              <a:outerShdw blurRad="50800" dist="38100" dir="2700000" algn="tl" rotWithShape="0">
                <a:prstClr val="black">
                  <a:alpha val="40000"/>
                </a:prstClr>
              </a:outerShdw>
            </a:effectLst>
          </p:spPr>
        </p:pic>
        <p:cxnSp>
          <p:nvCxnSpPr>
            <p:cNvPr id="30" name="Straight Arrow Connector 29">
              <a:extLst>
                <a:ext uri="{FF2B5EF4-FFF2-40B4-BE49-F238E27FC236}">
                  <a16:creationId xmlns:a16="http://schemas.microsoft.com/office/drawing/2014/main" id="{64241D21-DCC3-46DA-85FA-DDA70BA5AFDE}"/>
                </a:ext>
              </a:extLst>
            </p:cNvPr>
            <p:cNvCxnSpPr>
              <a:cxnSpLocks/>
            </p:cNvCxnSpPr>
            <p:nvPr/>
          </p:nvCxnSpPr>
          <p:spPr>
            <a:xfrm>
              <a:off x="8436858" y="3520582"/>
              <a:ext cx="2974386" cy="0"/>
            </a:xfrm>
            <a:prstGeom prst="straightConnector1">
              <a:avLst/>
            </a:prstGeom>
            <a:noFill/>
            <a:ln w="76200" cap="flat" cmpd="sng" algn="ctr">
              <a:solidFill>
                <a:schemeClr val="accent6"/>
              </a:solidFill>
              <a:prstDash val="solid"/>
              <a:tailEnd type="triangle"/>
            </a:ln>
            <a:effectLst/>
          </p:spPr>
        </p:cxnSp>
        <p:cxnSp>
          <p:nvCxnSpPr>
            <p:cNvPr id="31" name="Straight Arrow Connector 30">
              <a:extLst>
                <a:ext uri="{FF2B5EF4-FFF2-40B4-BE49-F238E27FC236}">
                  <a16:creationId xmlns:a16="http://schemas.microsoft.com/office/drawing/2014/main" id="{9FD83305-A6E6-48AA-A24B-E9654EF0E281}"/>
                </a:ext>
              </a:extLst>
            </p:cNvPr>
            <p:cNvCxnSpPr>
              <a:cxnSpLocks/>
            </p:cNvCxnSpPr>
            <p:nvPr/>
          </p:nvCxnSpPr>
          <p:spPr>
            <a:xfrm>
              <a:off x="572925" y="3520582"/>
              <a:ext cx="7503893" cy="0"/>
            </a:xfrm>
            <a:prstGeom prst="straightConnector1">
              <a:avLst/>
            </a:prstGeom>
            <a:noFill/>
            <a:ln w="76200" cap="flat" cmpd="sng" algn="ctr">
              <a:solidFill>
                <a:srgbClr val="009AC7">
                  <a:lumMod val="40000"/>
                  <a:lumOff val="60000"/>
                </a:srgbClr>
              </a:solidFill>
              <a:prstDash val="solid"/>
              <a:tailEnd type="none"/>
            </a:ln>
            <a:effectLst/>
          </p:spPr>
        </p:cxnSp>
        <p:cxnSp>
          <p:nvCxnSpPr>
            <p:cNvPr id="32" name="Straight Connector 31">
              <a:extLst>
                <a:ext uri="{FF2B5EF4-FFF2-40B4-BE49-F238E27FC236}">
                  <a16:creationId xmlns:a16="http://schemas.microsoft.com/office/drawing/2014/main" id="{FCB91576-C252-4027-8E78-71A7D2060C41}"/>
                </a:ext>
              </a:extLst>
            </p:cNvPr>
            <p:cNvCxnSpPr>
              <a:cxnSpLocks/>
            </p:cNvCxnSpPr>
            <p:nvPr/>
          </p:nvCxnSpPr>
          <p:spPr>
            <a:xfrm>
              <a:off x="622989" y="2965147"/>
              <a:ext cx="1680000" cy="0"/>
            </a:xfrm>
            <a:prstGeom prst="line">
              <a:avLst/>
            </a:prstGeom>
            <a:noFill/>
            <a:ln w="38100" cap="flat" cmpd="sng" algn="ctr">
              <a:solidFill>
                <a:srgbClr val="009AC7"/>
              </a:solidFill>
              <a:prstDash val="solid"/>
              <a:tailEnd type="none"/>
            </a:ln>
            <a:effectLst/>
          </p:spPr>
        </p:cxnSp>
        <p:cxnSp>
          <p:nvCxnSpPr>
            <p:cNvPr id="33" name="Straight Connector 32">
              <a:extLst>
                <a:ext uri="{FF2B5EF4-FFF2-40B4-BE49-F238E27FC236}">
                  <a16:creationId xmlns:a16="http://schemas.microsoft.com/office/drawing/2014/main" id="{FD13FDA2-86A2-4379-8EBA-37699251D381}"/>
                </a:ext>
              </a:extLst>
            </p:cNvPr>
            <p:cNvCxnSpPr>
              <a:cxnSpLocks/>
            </p:cNvCxnSpPr>
            <p:nvPr/>
          </p:nvCxnSpPr>
          <p:spPr>
            <a:xfrm>
              <a:off x="2859818" y="2965147"/>
              <a:ext cx="2148767" cy="0"/>
            </a:xfrm>
            <a:prstGeom prst="line">
              <a:avLst/>
            </a:prstGeom>
            <a:noFill/>
            <a:ln w="38100" cap="flat" cmpd="sng" algn="ctr">
              <a:solidFill>
                <a:srgbClr val="009AC7"/>
              </a:solidFill>
              <a:prstDash val="solid"/>
              <a:tailEnd type="none"/>
            </a:ln>
            <a:effectLst/>
          </p:spPr>
        </p:cxnSp>
        <p:cxnSp>
          <p:nvCxnSpPr>
            <p:cNvPr id="34" name="Straight Connector 33">
              <a:extLst>
                <a:ext uri="{FF2B5EF4-FFF2-40B4-BE49-F238E27FC236}">
                  <a16:creationId xmlns:a16="http://schemas.microsoft.com/office/drawing/2014/main" id="{64B03D8A-48B8-499C-A55A-37CA2505BCD1}"/>
                </a:ext>
              </a:extLst>
            </p:cNvPr>
            <p:cNvCxnSpPr>
              <a:cxnSpLocks/>
            </p:cNvCxnSpPr>
            <p:nvPr/>
          </p:nvCxnSpPr>
          <p:spPr>
            <a:xfrm>
              <a:off x="5805453" y="2965147"/>
              <a:ext cx="2247945" cy="0"/>
            </a:xfrm>
            <a:prstGeom prst="line">
              <a:avLst/>
            </a:prstGeom>
            <a:noFill/>
            <a:ln w="38100" cap="flat" cmpd="sng" algn="ctr">
              <a:solidFill>
                <a:srgbClr val="009AC7"/>
              </a:solidFill>
              <a:prstDash val="solid"/>
              <a:tailEnd type="none"/>
            </a:ln>
            <a:effectLst/>
          </p:spPr>
        </p:cxnSp>
        <p:cxnSp>
          <p:nvCxnSpPr>
            <p:cNvPr id="35" name="Straight Connector 34">
              <a:extLst>
                <a:ext uri="{FF2B5EF4-FFF2-40B4-BE49-F238E27FC236}">
                  <a16:creationId xmlns:a16="http://schemas.microsoft.com/office/drawing/2014/main" id="{534353BC-793D-47CF-A51D-2C3458E92887}"/>
                </a:ext>
              </a:extLst>
            </p:cNvPr>
            <p:cNvCxnSpPr>
              <a:cxnSpLocks/>
            </p:cNvCxnSpPr>
            <p:nvPr/>
          </p:nvCxnSpPr>
          <p:spPr>
            <a:xfrm>
              <a:off x="569101" y="4033746"/>
              <a:ext cx="1680000" cy="0"/>
            </a:xfrm>
            <a:prstGeom prst="line">
              <a:avLst/>
            </a:prstGeom>
            <a:noFill/>
            <a:ln w="38100" cap="flat" cmpd="sng" algn="ctr">
              <a:solidFill>
                <a:srgbClr val="009AC7"/>
              </a:solidFill>
              <a:prstDash val="solid"/>
              <a:tailEnd type="none"/>
            </a:ln>
            <a:effectLst/>
          </p:spPr>
        </p:cxnSp>
        <p:cxnSp>
          <p:nvCxnSpPr>
            <p:cNvPr id="36" name="Straight Connector 35">
              <a:extLst>
                <a:ext uri="{FF2B5EF4-FFF2-40B4-BE49-F238E27FC236}">
                  <a16:creationId xmlns:a16="http://schemas.microsoft.com/office/drawing/2014/main" id="{7CEEA992-62E6-442E-9FC2-85273832784F}"/>
                </a:ext>
              </a:extLst>
            </p:cNvPr>
            <p:cNvCxnSpPr>
              <a:cxnSpLocks/>
            </p:cNvCxnSpPr>
            <p:nvPr/>
          </p:nvCxnSpPr>
          <p:spPr>
            <a:xfrm>
              <a:off x="3252749" y="4033746"/>
              <a:ext cx="2331027" cy="0"/>
            </a:xfrm>
            <a:prstGeom prst="line">
              <a:avLst/>
            </a:prstGeom>
            <a:noFill/>
            <a:ln w="38100" cap="flat" cmpd="sng" algn="ctr">
              <a:solidFill>
                <a:srgbClr val="009AC7"/>
              </a:solidFill>
              <a:prstDash val="solid"/>
              <a:tailEnd type="none"/>
            </a:ln>
            <a:effectLst/>
          </p:spPr>
        </p:cxnSp>
        <p:cxnSp>
          <p:nvCxnSpPr>
            <p:cNvPr id="37" name="Straight Connector 36">
              <a:extLst>
                <a:ext uri="{FF2B5EF4-FFF2-40B4-BE49-F238E27FC236}">
                  <a16:creationId xmlns:a16="http://schemas.microsoft.com/office/drawing/2014/main" id="{5AA85CA5-1CDE-4DE7-8166-C39BE89BC6FB}"/>
                </a:ext>
              </a:extLst>
            </p:cNvPr>
            <p:cNvCxnSpPr>
              <a:cxnSpLocks/>
            </p:cNvCxnSpPr>
            <p:nvPr/>
          </p:nvCxnSpPr>
          <p:spPr>
            <a:xfrm>
              <a:off x="9098937" y="4033746"/>
              <a:ext cx="2312307" cy="0"/>
            </a:xfrm>
            <a:prstGeom prst="line">
              <a:avLst/>
            </a:prstGeom>
            <a:noFill/>
            <a:ln w="38100" cap="flat" cmpd="sng" algn="ctr">
              <a:solidFill>
                <a:schemeClr val="accent6">
                  <a:lumMod val="75000"/>
                </a:schemeClr>
              </a:solidFill>
              <a:prstDash val="solid"/>
              <a:tailEnd type="none"/>
            </a:ln>
            <a:effectLst/>
          </p:spPr>
        </p:cxnSp>
        <p:cxnSp>
          <p:nvCxnSpPr>
            <p:cNvPr id="38" name="Straight Connector 37">
              <a:extLst>
                <a:ext uri="{FF2B5EF4-FFF2-40B4-BE49-F238E27FC236}">
                  <a16:creationId xmlns:a16="http://schemas.microsoft.com/office/drawing/2014/main" id="{35BDEF09-A00B-4157-8C75-E2A2B5073EF4}"/>
                </a:ext>
              </a:extLst>
            </p:cNvPr>
            <p:cNvCxnSpPr>
              <a:cxnSpLocks/>
            </p:cNvCxnSpPr>
            <p:nvPr/>
          </p:nvCxnSpPr>
          <p:spPr>
            <a:xfrm flipV="1">
              <a:off x="10928081" y="3520582"/>
              <a:ext cx="0" cy="504000"/>
            </a:xfrm>
            <a:prstGeom prst="line">
              <a:avLst/>
            </a:prstGeom>
            <a:noFill/>
            <a:ln w="38100" cap="flat" cmpd="sng" algn="ctr">
              <a:solidFill>
                <a:schemeClr val="accent6">
                  <a:lumMod val="75000"/>
                </a:schemeClr>
              </a:solidFill>
              <a:prstDash val="solid"/>
              <a:tailEnd type="none"/>
            </a:ln>
            <a:effectLst/>
          </p:spPr>
        </p:cxnSp>
        <p:sp>
          <p:nvSpPr>
            <p:cNvPr id="39" name="Oval 38">
              <a:extLst>
                <a:ext uri="{FF2B5EF4-FFF2-40B4-BE49-F238E27FC236}">
                  <a16:creationId xmlns:a16="http://schemas.microsoft.com/office/drawing/2014/main" id="{798F9F5A-9A54-4AAA-9393-5DB13C8C126B}"/>
                </a:ext>
              </a:extLst>
            </p:cNvPr>
            <p:cNvSpPr/>
            <p:nvPr/>
          </p:nvSpPr>
          <p:spPr>
            <a:xfrm>
              <a:off x="10826481" y="3414595"/>
              <a:ext cx="203200" cy="203200"/>
            </a:xfrm>
            <a:prstGeom prst="ellipse">
              <a:avLst/>
            </a:prstGeom>
            <a:solidFill>
              <a:schemeClr val="accent6">
                <a:lumMod val="75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cxnSp>
          <p:nvCxnSpPr>
            <p:cNvPr id="40" name="Straight Connector 39">
              <a:extLst>
                <a:ext uri="{FF2B5EF4-FFF2-40B4-BE49-F238E27FC236}">
                  <a16:creationId xmlns:a16="http://schemas.microsoft.com/office/drawing/2014/main" id="{67246B4D-544F-4009-AAF8-A3887627AFEF}"/>
                </a:ext>
              </a:extLst>
            </p:cNvPr>
            <p:cNvCxnSpPr>
              <a:cxnSpLocks/>
            </p:cNvCxnSpPr>
            <p:nvPr/>
          </p:nvCxnSpPr>
          <p:spPr>
            <a:xfrm flipV="1">
              <a:off x="3435009" y="3520582"/>
              <a:ext cx="0" cy="504000"/>
            </a:xfrm>
            <a:prstGeom prst="line">
              <a:avLst/>
            </a:prstGeom>
            <a:noFill/>
            <a:ln w="38100" cap="flat" cmpd="sng" algn="ctr">
              <a:solidFill>
                <a:srgbClr val="009AC7"/>
              </a:solidFill>
              <a:prstDash val="solid"/>
              <a:tailEnd type="none"/>
            </a:ln>
            <a:effectLst/>
          </p:spPr>
        </p:cxnSp>
        <p:sp>
          <p:nvSpPr>
            <p:cNvPr id="41" name="Oval 40">
              <a:extLst>
                <a:ext uri="{FF2B5EF4-FFF2-40B4-BE49-F238E27FC236}">
                  <a16:creationId xmlns:a16="http://schemas.microsoft.com/office/drawing/2014/main" id="{873239E0-DA5D-4F37-8B9E-F6EBD6C749E8}"/>
                </a:ext>
              </a:extLst>
            </p:cNvPr>
            <p:cNvSpPr/>
            <p:nvPr/>
          </p:nvSpPr>
          <p:spPr>
            <a:xfrm>
              <a:off x="3334819" y="3414595"/>
              <a:ext cx="203200" cy="203200"/>
            </a:xfrm>
            <a:prstGeom prst="ellipse">
              <a:avLst/>
            </a:prstGeom>
            <a:solidFill>
              <a:srgbClr val="009AC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cxnSp>
          <p:nvCxnSpPr>
            <p:cNvPr id="42" name="Straight Connector 41">
              <a:extLst>
                <a:ext uri="{FF2B5EF4-FFF2-40B4-BE49-F238E27FC236}">
                  <a16:creationId xmlns:a16="http://schemas.microsoft.com/office/drawing/2014/main" id="{29E63B7B-6C3A-44B5-8A77-362448E13790}"/>
                </a:ext>
              </a:extLst>
            </p:cNvPr>
            <p:cNvCxnSpPr>
              <a:cxnSpLocks/>
            </p:cNvCxnSpPr>
            <p:nvPr/>
          </p:nvCxnSpPr>
          <p:spPr>
            <a:xfrm flipV="1">
              <a:off x="777789" y="3520582"/>
              <a:ext cx="0" cy="504000"/>
            </a:xfrm>
            <a:prstGeom prst="line">
              <a:avLst/>
            </a:prstGeom>
            <a:noFill/>
            <a:ln w="38100" cap="flat" cmpd="sng" algn="ctr">
              <a:solidFill>
                <a:srgbClr val="009AC7"/>
              </a:solidFill>
              <a:prstDash val="solid"/>
              <a:tailEnd type="none"/>
            </a:ln>
            <a:effectLst/>
          </p:spPr>
        </p:cxnSp>
        <p:sp>
          <p:nvSpPr>
            <p:cNvPr id="43" name="Oval 42">
              <a:extLst>
                <a:ext uri="{FF2B5EF4-FFF2-40B4-BE49-F238E27FC236}">
                  <a16:creationId xmlns:a16="http://schemas.microsoft.com/office/drawing/2014/main" id="{BD550280-B14B-478A-A268-81B8AA2C7AA8}"/>
                </a:ext>
              </a:extLst>
            </p:cNvPr>
            <p:cNvSpPr/>
            <p:nvPr/>
          </p:nvSpPr>
          <p:spPr>
            <a:xfrm>
              <a:off x="676189" y="3414595"/>
              <a:ext cx="203200" cy="203200"/>
            </a:xfrm>
            <a:prstGeom prst="ellipse">
              <a:avLst/>
            </a:prstGeom>
            <a:solidFill>
              <a:srgbClr val="009AC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cxnSp>
          <p:nvCxnSpPr>
            <p:cNvPr id="44" name="Straight Connector 43">
              <a:extLst>
                <a:ext uri="{FF2B5EF4-FFF2-40B4-BE49-F238E27FC236}">
                  <a16:creationId xmlns:a16="http://schemas.microsoft.com/office/drawing/2014/main" id="{6D89DDCB-5469-45C5-A5B9-4FB450506193}"/>
                </a:ext>
              </a:extLst>
            </p:cNvPr>
            <p:cNvCxnSpPr>
              <a:cxnSpLocks/>
            </p:cNvCxnSpPr>
            <p:nvPr/>
          </p:nvCxnSpPr>
          <p:spPr>
            <a:xfrm>
              <a:off x="2110065" y="2966792"/>
              <a:ext cx="0" cy="504000"/>
            </a:xfrm>
            <a:prstGeom prst="line">
              <a:avLst/>
            </a:prstGeom>
            <a:noFill/>
            <a:ln w="38100" cap="flat" cmpd="sng" algn="ctr">
              <a:solidFill>
                <a:srgbClr val="009AC7"/>
              </a:solidFill>
              <a:prstDash val="solid"/>
              <a:tailEnd type="none"/>
            </a:ln>
            <a:effectLst/>
          </p:spPr>
        </p:cxnSp>
        <p:sp>
          <p:nvSpPr>
            <p:cNvPr id="45" name="Oval 44">
              <a:extLst>
                <a:ext uri="{FF2B5EF4-FFF2-40B4-BE49-F238E27FC236}">
                  <a16:creationId xmlns:a16="http://schemas.microsoft.com/office/drawing/2014/main" id="{D63267C6-E0A8-4B3A-A909-7B5774BAB09B}"/>
                </a:ext>
              </a:extLst>
            </p:cNvPr>
            <p:cNvSpPr/>
            <p:nvPr/>
          </p:nvSpPr>
          <p:spPr>
            <a:xfrm flipV="1">
              <a:off x="2005504" y="3414593"/>
              <a:ext cx="203200" cy="203200"/>
            </a:xfrm>
            <a:prstGeom prst="ellipse">
              <a:avLst/>
            </a:prstGeom>
            <a:solidFill>
              <a:srgbClr val="009AC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cxnSp>
          <p:nvCxnSpPr>
            <p:cNvPr id="46" name="Straight Connector 45">
              <a:extLst>
                <a:ext uri="{FF2B5EF4-FFF2-40B4-BE49-F238E27FC236}">
                  <a16:creationId xmlns:a16="http://schemas.microsoft.com/office/drawing/2014/main" id="{58257DBA-3F0D-4D2B-8DF4-FE1A73A7FC06}"/>
                </a:ext>
              </a:extLst>
            </p:cNvPr>
            <p:cNvCxnSpPr>
              <a:cxnSpLocks/>
            </p:cNvCxnSpPr>
            <p:nvPr/>
          </p:nvCxnSpPr>
          <p:spPr>
            <a:xfrm>
              <a:off x="4764724" y="2966792"/>
              <a:ext cx="0" cy="504000"/>
            </a:xfrm>
            <a:prstGeom prst="line">
              <a:avLst/>
            </a:prstGeom>
            <a:noFill/>
            <a:ln w="38100" cap="flat" cmpd="sng" algn="ctr">
              <a:solidFill>
                <a:srgbClr val="009AC7"/>
              </a:solidFill>
              <a:prstDash val="solid"/>
              <a:tailEnd type="none"/>
            </a:ln>
            <a:effectLst/>
          </p:spPr>
        </p:cxnSp>
        <p:sp>
          <p:nvSpPr>
            <p:cNvPr id="47" name="Oval 46">
              <a:extLst>
                <a:ext uri="{FF2B5EF4-FFF2-40B4-BE49-F238E27FC236}">
                  <a16:creationId xmlns:a16="http://schemas.microsoft.com/office/drawing/2014/main" id="{DB5934A5-246E-449A-B8DB-5566612EA51A}"/>
                </a:ext>
              </a:extLst>
            </p:cNvPr>
            <p:cNvSpPr/>
            <p:nvPr/>
          </p:nvSpPr>
          <p:spPr>
            <a:xfrm flipV="1">
              <a:off x="4664134" y="3414593"/>
              <a:ext cx="203200" cy="203200"/>
            </a:xfrm>
            <a:prstGeom prst="ellipse">
              <a:avLst/>
            </a:prstGeom>
            <a:solidFill>
              <a:srgbClr val="009AC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cxnSp>
          <p:nvCxnSpPr>
            <p:cNvPr id="48" name="Straight Connector 47">
              <a:extLst>
                <a:ext uri="{FF2B5EF4-FFF2-40B4-BE49-F238E27FC236}">
                  <a16:creationId xmlns:a16="http://schemas.microsoft.com/office/drawing/2014/main" id="{90E1D0B6-CE7F-4BB3-B0DB-1048B3A0B38E}"/>
                </a:ext>
              </a:extLst>
            </p:cNvPr>
            <p:cNvCxnSpPr>
              <a:cxnSpLocks/>
            </p:cNvCxnSpPr>
            <p:nvPr/>
          </p:nvCxnSpPr>
          <p:spPr>
            <a:xfrm>
              <a:off x="6095049" y="2966792"/>
              <a:ext cx="0" cy="504000"/>
            </a:xfrm>
            <a:prstGeom prst="line">
              <a:avLst/>
            </a:prstGeom>
            <a:noFill/>
            <a:ln w="38100" cap="flat" cmpd="sng" algn="ctr">
              <a:solidFill>
                <a:srgbClr val="009AC7"/>
              </a:solidFill>
              <a:prstDash val="solid"/>
              <a:tailEnd type="none"/>
            </a:ln>
            <a:effectLst/>
          </p:spPr>
        </p:cxnSp>
        <p:sp>
          <p:nvSpPr>
            <p:cNvPr id="49" name="Oval 48">
              <a:extLst>
                <a:ext uri="{FF2B5EF4-FFF2-40B4-BE49-F238E27FC236}">
                  <a16:creationId xmlns:a16="http://schemas.microsoft.com/office/drawing/2014/main" id="{B54011CF-246F-419D-8051-DDF94CDCF2DD}"/>
                </a:ext>
              </a:extLst>
            </p:cNvPr>
            <p:cNvSpPr/>
            <p:nvPr/>
          </p:nvSpPr>
          <p:spPr>
            <a:xfrm flipV="1">
              <a:off x="5993449" y="3414593"/>
              <a:ext cx="203200" cy="203200"/>
            </a:xfrm>
            <a:prstGeom prst="ellipse">
              <a:avLst/>
            </a:prstGeom>
            <a:solidFill>
              <a:srgbClr val="009AC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150"/>
                </a:solidFill>
                <a:effectLst/>
                <a:uLnTx/>
                <a:uFillTx/>
                <a:ea typeface="+mn-ea"/>
                <a:cs typeface="+mn-cs"/>
              </a:endParaRPr>
            </a:p>
          </p:txBody>
        </p:sp>
        <p:sp>
          <p:nvSpPr>
            <p:cNvPr id="50" name="TextBox 49">
              <a:extLst>
                <a:ext uri="{FF2B5EF4-FFF2-40B4-BE49-F238E27FC236}">
                  <a16:creationId xmlns:a16="http://schemas.microsoft.com/office/drawing/2014/main" id="{D7FE3140-CE93-454F-B6A0-657CB1BABB22}"/>
                </a:ext>
              </a:extLst>
            </p:cNvPr>
            <p:cNvSpPr txBox="1"/>
            <p:nvPr/>
          </p:nvSpPr>
          <p:spPr>
            <a:xfrm>
              <a:off x="2859817" y="1268760"/>
              <a:ext cx="2559397"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Wireframe (UX designer)</a:t>
              </a:r>
            </a:p>
          </p:txBody>
        </p:sp>
        <p:sp>
          <p:nvSpPr>
            <p:cNvPr id="51" name="TextBox 50">
              <a:extLst>
                <a:ext uri="{FF2B5EF4-FFF2-40B4-BE49-F238E27FC236}">
                  <a16:creationId xmlns:a16="http://schemas.microsoft.com/office/drawing/2014/main" id="{31845CA4-FA74-4237-8800-9FE1D0A4BDB8}"/>
                </a:ext>
              </a:extLst>
            </p:cNvPr>
            <p:cNvSpPr txBox="1"/>
            <p:nvPr/>
          </p:nvSpPr>
          <p:spPr>
            <a:xfrm>
              <a:off x="5805452" y="1268760"/>
              <a:ext cx="2559397"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Mock-up (UI designer)</a:t>
              </a:r>
            </a:p>
          </p:txBody>
        </p:sp>
        <p:sp>
          <p:nvSpPr>
            <p:cNvPr id="52" name="TextBox 51">
              <a:extLst>
                <a:ext uri="{FF2B5EF4-FFF2-40B4-BE49-F238E27FC236}">
                  <a16:creationId xmlns:a16="http://schemas.microsoft.com/office/drawing/2014/main" id="{0EC8D356-05E6-45B9-824C-1CE58A909E80}"/>
                </a:ext>
              </a:extLst>
            </p:cNvPr>
            <p:cNvSpPr txBox="1"/>
            <p:nvPr/>
          </p:nvSpPr>
          <p:spPr>
            <a:xfrm>
              <a:off x="622989" y="1268760"/>
              <a:ext cx="2188766"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Mock-up (functional)</a:t>
              </a:r>
            </a:p>
          </p:txBody>
        </p:sp>
        <p:sp>
          <p:nvSpPr>
            <p:cNvPr id="53" name="TextBox 52">
              <a:extLst>
                <a:ext uri="{FF2B5EF4-FFF2-40B4-BE49-F238E27FC236}">
                  <a16:creationId xmlns:a16="http://schemas.microsoft.com/office/drawing/2014/main" id="{022E6275-B228-4587-9AB3-7F3910DD481F}"/>
                </a:ext>
              </a:extLst>
            </p:cNvPr>
            <p:cNvSpPr txBox="1"/>
            <p:nvPr/>
          </p:nvSpPr>
          <p:spPr>
            <a:xfrm>
              <a:off x="569101" y="5463709"/>
              <a:ext cx="1680000"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Functional desc.</a:t>
              </a:r>
            </a:p>
          </p:txBody>
        </p:sp>
        <p:sp>
          <p:nvSpPr>
            <p:cNvPr id="54" name="TextBox 53">
              <a:extLst>
                <a:ext uri="{FF2B5EF4-FFF2-40B4-BE49-F238E27FC236}">
                  <a16:creationId xmlns:a16="http://schemas.microsoft.com/office/drawing/2014/main" id="{384F8639-B708-4E8F-9342-A36101C2F7C2}"/>
                </a:ext>
              </a:extLst>
            </p:cNvPr>
            <p:cNvSpPr txBox="1"/>
            <p:nvPr/>
          </p:nvSpPr>
          <p:spPr>
            <a:xfrm>
              <a:off x="3252749" y="5463709"/>
              <a:ext cx="1680000"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Product backlog</a:t>
              </a:r>
            </a:p>
          </p:txBody>
        </p:sp>
        <p:sp>
          <p:nvSpPr>
            <p:cNvPr id="55" name="TextBox 54">
              <a:extLst>
                <a:ext uri="{FF2B5EF4-FFF2-40B4-BE49-F238E27FC236}">
                  <a16:creationId xmlns:a16="http://schemas.microsoft.com/office/drawing/2014/main" id="{8B828735-828C-43C1-A642-7C8C3418BE7C}"/>
                </a:ext>
              </a:extLst>
            </p:cNvPr>
            <p:cNvSpPr txBox="1"/>
            <p:nvPr/>
          </p:nvSpPr>
          <p:spPr>
            <a:xfrm>
              <a:off x="9098936" y="5463709"/>
              <a:ext cx="2578281" cy="307777"/>
            </a:xfrm>
            <a:prstGeom prst="rect">
              <a:avLst/>
            </a:prstGeom>
            <a:noFill/>
          </p:spPr>
          <p:txBody>
            <a:bodyPr wrap="square" rtlCol="0">
              <a:spAutoFit/>
            </a:bodyPr>
            <a:lstStyle/>
            <a:p>
              <a:pPr defTabSz="457200" fontAlgn="base">
                <a:spcBef>
                  <a:spcPct val="0"/>
                </a:spcBef>
                <a:spcAft>
                  <a:spcPct val="0"/>
                </a:spcAft>
              </a:pPr>
              <a:r>
                <a:rPr lang="en-US" sz="1400" i="1">
                  <a:solidFill>
                    <a:srgbClr val="505150"/>
                  </a:solidFill>
                  <a:ea typeface="ＭＳ Ｐゴシック" pitchFamily="34" charset="-128"/>
                </a:rPr>
                <a:t>Minimum viable product</a:t>
              </a:r>
            </a:p>
          </p:txBody>
        </p:sp>
        <p:pic>
          <p:nvPicPr>
            <p:cNvPr id="56" name="Picture 55">
              <a:extLst>
                <a:ext uri="{FF2B5EF4-FFF2-40B4-BE49-F238E27FC236}">
                  <a16:creationId xmlns:a16="http://schemas.microsoft.com/office/drawing/2014/main" id="{04995462-69C7-47F5-B3E4-4A3F341291B2}"/>
                </a:ext>
              </a:extLst>
            </p:cNvPr>
            <p:cNvPicPr>
              <a:picLocks noChangeAspect="1"/>
            </p:cNvPicPr>
            <p:nvPr/>
          </p:nvPicPr>
          <p:blipFill>
            <a:blip r:embed="rId9"/>
            <a:stretch>
              <a:fillRect/>
            </a:stretch>
          </p:blipFill>
          <p:spPr>
            <a:xfrm>
              <a:off x="10296172" y="4188423"/>
              <a:ext cx="1111218" cy="1260000"/>
            </a:xfrm>
            <a:prstGeom prst="rect">
              <a:avLst/>
            </a:prstGeom>
            <a:ln>
              <a:solidFill>
                <a:srgbClr val="505150">
                  <a:lumMod val="20000"/>
                  <a:lumOff val="80000"/>
                </a:srgbClr>
              </a:solidFill>
            </a:ln>
            <a:effectLst>
              <a:outerShdw blurRad="50800" dist="38100" dir="2700000" algn="tl" rotWithShape="0">
                <a:prstClr val="black">
                  <a:alpha val="40000"/>
                </a:prstClr>
              </a:outerShdw>
            </a:effectLst>
          </p:spPr>
        </p:pic>
        <p:pic>
          <p:nvPicPr>
            <p:cNvPr id="57" name="Picture 56">
              <a:extLst>
                <a:ext uri="{FF2B5EF4-FFF2-40B4-BE49-F238E27FC236}">
                  <a16:creationId xmlns:a16="http://schemas.microsoft.com/office/drawing/2014/main" id="{260C4241-34A5-47B2-B3FE-1C377CA2A68C}"/>
                </a:ext>
              </a:extLst>
            </p:cNvPr>
            <p:cNvPicPr>
              <a:picLocks noChangeAspect="1"/>
            </p:cNvPicPr>
            <p:nvPr/>
          </p:nvPicPr>
          <p:blipFill rotWithShape="1">
            <a:blip r:embed="rId10"/>
            <a:srcRect b="2989"/>
            <a:stretch/>
          </p:blipFill>
          <p:spPr>
            <a:xfrm>
              <a:off x="9098937" y="4188423"/>
              <a:ext cx="1111218" cy="1260000"/>
            </a:xfrm>
            <a:prstGeom prst="rect">
              <a:avLst/>
            </a:prstGeom>
            <a:ln>
              <a:solidFill>
                <a:srgbClr val="505150">
                  <a:lumMod val="20000"/>
                  <a:lumOff val="80000"/>
                </a:srgbClr>
              </a:solidFill>
            </a:ln>
            <a:effectLst>
              <a:outerShdw blurRad="50800" dist="38100" dir="2700000" algn="tl" rotWithShape="0">
                <a:prstClr val="black">
                  <a:alpha val="40000"/>
                </a:prstClr>
              </a:outerShdw>
            </a:effectLst>
          </p:spPr>
        </p:pic>
        <p:sp>
          <p:nvSpPr>
            <p:cNvPr id="58" name="TextBox 57">
              <a:extLst>
                <a:ext uri="{FF2B5EF4-FFF2-40B4-BE49-F238E27FC236}">
                  <a16:creationId xmlns:a16="http://schemas.microsoft.com/office/drawing/2014/main" id="{009C23A4-148B-45F6-9A1D-2DC7C18237D8}"/>
                </a:ext>
              </a:extLst>
            </p:cNvPr>
            <p:cNvSpPr txBox="1"/>
            <p:nvPr/>
          </p:nvSpPr>
          <p:spPr>
            <a:xfrm>
              <a:off x="580610" y="3059689"/>
              <a:ext cx="1384160" cy="369332"/>
            </a:xfrm>
            <a:prstGeom prst="rect">
              <a:avLst/>
            </a:prstGeom>
            <a:noFill/>
          </p:spPr>
          <p:txBody>
            <a:bodyPr wrap="square" rtlCol="0">
              <a:spAutoFit/>
            </a:bodyPr>
            <a:lstStyle/>
            <a:p>
              <a:pPr defTabSz="457200" fontAlgn="base">
                <a:spcBef>
                  <a:spcPct val="0"/>
                </a:spcBef>
                <a:spcAft>
                  <a:spcPct val="0"/>
                </a:spcAft>
              </a:pPr>
              <a:r>
                <a:rPr lang="en-US" b="1" i="1">
                  <a:solidFill>
                    <a:srgbClr val="00264A"/>
                  </a:solidFill>
                  <a:ea typeface="ＭＳ Ｐゴシック" pitchFamily="34" charset="-128"/>
                </a:rPr>
                <a:t>Sprint 0</a:t>
              </a:r>
            </a:p>
          </p:txBody>
        </p:sp>
        <p:sp>
          <p:nvSpPr>
            <p:cNvPr id="59" name="TextBox 58">
              <a:extLst>
                <a:ext uri="{FF2B5EF4-FFF2-40B4-BE49-F238E27FC236}">
                  <a16:creationId xmlns:a16="http://schemas.microsoft.com/office/drawing/2014/main" id="{73FF03F5-6E78-4735-A08E-FD6C66195D88}"/>
                </a:ext>
              </a:extLst>
            </p:cNvPr>
            <p:cNvSpPr txBox="1"/>
            <p:nvPr/>
          </p:nvSpPr>
          <p:spPr>
            <a:xfrm>
              <a:off x="8458382" y="3059689"/>
              <a:ext cx="2399942" cy="369332"/>
            </a:xfrm>
            <a:prstGeom prst="rect">
              <a:avLst/>
            </a:prstGeom>
            <a:noFill/>
          </p:spPr>
          <p:txBody>
            <a:bodyPr wrap="square" rtlCol="0">
              <a:spAutoFit/>
            </a:bodyPr>
            <a:lstStyle/>
            <a:p>
              <a:pPr defTabSz="457200" fontAlgn="base">
                <a:spcBef>
                  <a:spcPct val="0"/>
                </a:spcBef>
                <a:spcAft>
                  <a:spcPct val="0"/>
                </a:spcAft>
              </a:pPr>
              <a:r>
                <a:rPr lang="en-US" b="1" i="1">
                  <a:solidFill>
                    <a:schemeClr val="accent6">
                      <a:lumMod val="50000"/>
                    </a:schemeClr>
                  </a:solidFill>
                  <a:ea typeface="ＭＳ Ｐゴシック" pitchFamily="34" charset="-128"/>
                </a:rPr>
                <a:t>Delivery Sprint</a:t>
              </a:r>
            </a:p>
          </p:txBody>
        </p:sp>
      </p:grpSp>
    </p:spTree>
    <p:extLst>
      <p:ext uri="{BB962C8B-B14F-4D97-AF65-F5344CB8AC3E}">
        <p14:creationId xmlns:p14="http://schemas.microsoft.com/office/powerpoint/2010/main" val="2607981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Agile-Scrum methodology: the delivery principles</a:t>
            </a:r>
          </a:p>
        </p:txBody>
      </p:sp>
      <p:grpSp>
        <p:nvGrpSpPr>
          <p:cNvPr id="60" name="Group 59">
            <a:extLst>
              <a:ext uri="{FF2B5EF4-FFF2-40B4-BE49-F238E27FC236}">
                <a16:creationId xmlns:a16="http://schemas.microsoft.com/office/drawing/2014/main" id="{04D3700C-8F2C-4384-B07A-3BDE7B4D4216}"/>
              </a:ext>
            </a:extLst>
          </p:cNvPr>
          <p:cNvGrpSpPr/>
          <p:nvPr/>
        </p:nvGrpSpPr>
        <p:grpSpPr>
          <a:xfrm>
            <a:off x="948554" y="1976154"/>
            <a:ext cx="10294893" cy="2125618"/>
            <a:chOff x="913675" y="1302647"/>
            <a:chExt cx="10294893" cy="2125618"/>
          </a:xfrm>
        </p:grpSpPr>
        <p:sp>
          <p:nvSpPr>
            <p:cNvPr id="61" name="Rectangle 60">
              <a:extLst>
                <a:ext uri="{FF2B5EF4-FFF2-40B4-BE49-F238E27FC236}">
                  <a16:creationId xmlns:a16="http://schemas.microsoft.com/office/drawing/2014/main" id="{F72143DD-F720-4214-A58F-DD1ECE96E17C}"/>
                </a:ext>
              </a:extLst>
            </p:cNvPr>
            <p:cNvSpPr/>
            <p:nvPr/>
          </p:nvSpPr>
          <p:spPr>
            <a:xfrm>
              <a:off x="6778040" y="2975353"/>
              <a:ext cx="4430528" cy="452912"/>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chemeClr val="accent4"/>
                  </a:solidFill>
                  <a:effectLst/>
                  <a:uLnTx/>
                  <a:uFillTx/>
                  <a:ea typeface="+mn-ea"/>
                  <a:cs typeface="Calibri" pitchFamily="34" charset="0"/>
                </a:rPr>
                <a:t>Agile method</a:t>
              </a:r>
              <a:br>
                <a:rPr kumimoji="0" lang="en-US" sz="1200" b="1" i="0" u="none" strike="noStrike" kern="0" cap="none" spc="0" normalizeH="0" baseline="0" noProof="0">
                  <a:ln>
                    <a:noFill/>
                  </a:ln>
                  <a:solidFill>
                    <a:schemeClr val="accent4"/>
                  </a:solidFill>
                  <a:effectLst/>
                  <a:uLnTx/>
                  <a:uFillTx/>
                  <a:ea typeface="+mn-ea"/>
                  <a:cs typeface="Calibri" pitchFamily="34" charset="0"/>
                </a:rPr>
              </a:br>
              <a:r>
                <a:rPr kumimoji="0" lang="en-US" sz="1200" b="0" i="0" u="none" strike="noStrike" kern="0" cap="none" spc="0" normalizeH="0" baseline="0" noProof="0">
                  <a:ln>
                    <a:noFill/>
                  </a:ln>
                  <a:solidFill>
                    <a:schemeClr val="accent4"/>
                  </a:solidFill>
                  <a:effectLst/>
                  <a:uLnTx/>
                  <a:uFillTx/>
                  <a:ea typeface="+mn-ea"/>
                  <a:cs typeface="Calibri" pitchFamily="34" charset="0"/>
                </a:rPr>
                <a:t>Features are available for users as soon as tested</a:t>
              </a:r>
            </a:p>
          </p:txBody>
        </p:sp>
        <p:pic>
          <p:nvPicPr>
            <p:cNvPr id="62" name="Picture 61">
              <a:extLst>
                <a:ext uri="{FF2B5EF4-FFF2-40B4-BE49-F238E27FC236}">
                  <a16:creationId xmlns:a16="http://schemas.microsoft.com/office/drawing/2014/main" id="{BA13BD1D-F428-4483-847A-A76DC298BE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64"/>
            <a:stretch/>
          </p:blipFill>
          <p:spPr>
            <a:xfrm>
              <a:off x="7375220" y="1302647"/>
              <a:ext cx="3236168" cy="1569476"/>
            </a:xfrm>
            <a:prstGeom prst="rect">
              <a:avLst/>
            </a:prstGeom>
          </p:spPr>
        </p:pic>
        <p:pic>
          <p:nvPicPr>
            <p:cNvPr id="63" name="Picture 62">
              <a:extLst>
                <a:ext uri="{FF2B5EF4-FFF2-40B4-BE49-F238E27FC236}">
                  <a16:creationId xmlns:a16="http://schemas.microsoft.com/office/drawing/2014/main" id="{B8BD76EC-9356-4858-88E2-E242E4AA08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48"/>
            <a:stretch/>
          </p:blipFill>
          <p:spPr>
            <a:xfrm>
              <a:off x="1462208" y="1302647"/>
              <a:ext cx="3333462" cy="1535437"/>
            </a:xfrm>
            <a:prstGeom prst="rect">
              <a:avLst/>
            </a:prstGeom>
          </p:spPr>
        </p:pic>
        <p:sp>
          <p:nvSpPr>
            <p:cNvPr id="64" name="Rectangle 63">
              <a:extLst>
                <a:ext uri="{FF2B5EF4-FFF2-40B4-BE49-F238E27FC236}">
                  <a16:creationId xmlns:a16="http://schemas.microsoft.com/office/drawing/2014/main" id="{A3A4E3E2-8068-4B2D-AEB0-B058E8D701CA}"/>
                </a:ext>
              </a:extLst>
            </p:cNvPr>
            <p:cNvSpPr/>
            <p:nvPr/>
          </p:nvSpPr>
          <p:spPr>
            <a:xfrm>
              <a:off x="913675" y="2958333"/>
              <a:ext cx="4430528" cy="452912"/>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chemeClr val="tx1">
                      <a:lumMod val="75000"/>
                      <a:lumOff val="25000"/>
                    </a:schemeClr>
                  </a:solidFill>
                  <a:effectLst/>
                  <a:uLnTx/>
                  <a:uFillTx/>
                  <a:ea typeface="+mn-ea"/>
                  <a:cs typeface="Calibri" pitchFamily="34" charset="0"/>
                </a:rPr>
                <a:t>Traditional method</a:t>
              </a:r>
              <a:br>
                <a:rPr kumimoji="0" lang="en-US" sz="1200" b="1" i="0" u="none" strike="noStrike" kern="0" cap="none" spc="0" normalizeH="0" baseline="0" noProof="0">
                  <a:ln>
                    <a:noFill/>
                  </a:ln>
                  <a:solidFill>
                    <a:srgbClr val="505150"/>
                  </a:solidFill>
                  <a:effectLst/>
                  <a:uLnTx/>
                  <a:uFillTx/>
                  <a:ea typeface="+mn-ea"/>
                  <a:cs typeface="Calibri" pitchFamily="34" charset="0"/>
                </a:rPr>
              </a:br>
              <a:r>
                <a:rPr kumimoji="0" lang="en-US" sz="1200" b="0" i="0" u="none" strike="noStrike" kern="0" cap="none" spc="0" normalizeH="0" baseline="0" noProof="0">
                  <a:ln>
                    <a:noFill/>
                  </a:ln>
                  <a:solidFill>
                    <a:srgbClr val="505150"/>
                  </a:solidFill>
                  <a:effectLst/>
                  <a:uLnTx/>
                  <a:uFillTx/>
                  <a:ea typeface="+mn-ea"/>
                  <a:cs typeface="Calibri" pitchFamily="34" charset="0"/>
                </a:rPr>
                <a:t>Product will work and bring value only at final step</a:t>
              </a:r>
            </a:p>
          </p:txBody>
        </p:sp>
      </p:grpSp>
      <p:sp>
        <p:nvSpPr>
          <p:cNvPr id="65" name="Rectangle 64">
            <a:extLst>
              <a:ext uri="{FF2B5EF4-FFF2-40B4-BE49-F238E27FC236}">
                <a16:creationId xmlns:a16="http://schemas.microsoft.com/office/drawing/2014/main" id="{6881C3BC-6FC3-4E33-B3F6-4ABDDEC25A2C}"/>
              </a:ext>
            </a:extLst>
          </p:cNvPr>
          <p:cNvSpPr/>
          <p:nvPr/>
        </p:nvSpPr>
        <p:spPr>
          <a:xfrm>
            <a:off x="4343943" y="4383450"/>
            <a:ext cx="3515706" cy="338554"/>
          </a:xfrm>
          <a:prstGeom prst="rect">
            <a:avLst/>
          </a:prstGeom>
        </p:spPr>
        <p:txBody>
          <a:bodyPr wrap="none">
            <a:spAutoFit/>
          </a:bodyPr>
          <a:lstStyle/>
          <a:p>
            <a:pPr algn="ctr" defTabSz="457200" fontAlgn="base">
              <a:spcBef>
                <a:spcPct val="0"/>
              </a:spcBef>
              <a:spcAft>
                <a:spcPct val="0"/>
              </a:spcAft>
            </a:pPr>
            <a:r>
              <a:rPr lang="en-US" sz="1600" b="1">
                <a:solidFill>
                  <a:schemeClr val="tx2">
                    <a:lumMod val="75000"/>
                    <a:lumOff val="25000"/>
                  </a:schemeClr>
                </a:solidFill>
                <a:ea typeface="ＭＳ Ｐゴシック" pitchFamily="34" charset="-128"/>
              </a:rPr>
              <a:t>If project is stopped halfway</a:t>
            </a:r>
          </a:p>
        </p:txBody>
      </p:sp>
      <p:pic>
        <p:nvPicPr>
          <p:cNvPr id="66" name="Picture 65">
            <a:extLst>
              <a:ext uri="{FF2B5EF4-FFF2-40B4-BE49-F238E27FC236}">
                <a16:creationId xmlns:a16="http://schemas.microsoft.com/office/drawing/2014/main" id="{0253EB13-192B-4806-B5C3-84615F56F7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192" y="6118578"/>
            <a:ext cx="615978" cy="375093"/>
          </a:xfrm>
          <a:prstGeom prst="rect">
            <a:avLst/>
          </a:prstGeom>
        </p:spPr>
      </p:pic>
      <p:sp>
        <p:nvSpPr>
          <p:cNvPr id="67" name="Rectangle 66">
            <a:extLst>
              <a:ext uri="{FF2B5EF4-FFF2-40B4-BE49-F238E27FC236}">
                <a16:creationId xmlns:a16="http://schemas.microsoft.com/office/drawing/2014/main" id="{E2209A3D-274E-48CF-B457-014AD67CE6D3}"/>
              </a:ext>
            </a:extLst>
          </p:cNvPr>
          <p:cNvSpPr/>
          <p:nvPr/>
        </p:nvSpPr>
        <p:spPr>
          <a:xfrm>
            <a:off x="1127448" y="5199418"/>
            <a:ext cx="2495299" cy="646331"/>
          </a:xfrm>
          <a:prstGeom prst="rect">
            <a:avLst/>
          </a:prstGeom>
        </p:spPr>
        <p:txBody>
          <a:bodyPr wrap="square">
            <a:spAutoFit/>
          </a:bodyPr>
          <a:lstStyle/>
          <a:p>
            <a:pPr algn="r" defTabSz="457200" fontAlgn="base">
              <a:spcBef>
                <a:spcPct val="0"/>
              </a:spcBef>
              <a:spcAft>
                <a:spcPct val="0"/>
              </a:spcAft>
            </a:pPr>
            <a:r>
              <a:rPr lang="en-US" sz="1200" b="1">
                <a:solidFill>
                  <a:schemeClr val="tx1">
                    <a:lumMod val="75000"/>
                    <a:lumOff val="25000"/>
                  </a:schemeClr>
                </a:solidFill>
                <a:ea typeface="ＭＳ Ｐゴシック" pitchFamily="34" charset="-128"/>
              </a:rPr>
              <a:t>Less than 50% of value is delivered and nothing is working</a:t>
            </a:r>
            <a:endParaRPr lang="en-US" sz="1200">
              <a:solidFill>
                <a:schemeClr val="tx1">
                  <a:lumMod val="75000"/>
                  <a:lumOff val="25000"/>
                </a:schemeClr>
              </a:solidFill>
              <a:ea typeface="ＭＳ Ｐゴシック" pitchFamily="34" charset="-128"/>
            </a:endParaRPr>
          </a:p>
        </p:txBody>
      </p:sp>
      <p:sp>
        <p:nvSpPr>
          <p:cNvPr id="68" name="Rectangle 67">
            <a:extLst>
              <a:ext uri="{FF2B5EF4-FFF2-40B4-BE49-F238E27FC236}">
                <a16:creationId xmlns:a16="http://schemas.microsoft.com/office/drawing/2014/main" id="{FCBB0312-AAD7-464B-94CE-4AC946751A36}"/>
              </a:ext>
            </a:extLst>
          </p:cNvPr>
          <p:cNvSpPr/>
          <p:nvPr/>
        </p:nvSpPr>
        <p:spPr>
          <a:xfrm>
            <a:off x="8580847" y="5199418"/>
            <a:ext cx="2495302" cy="646331"/>
          </a:xfrm>
          <a:prstGeom prst="rect">
            <a:avLst/>
          </a:prstGeom>
        </p:spPr>
        <p:txBody>
          <a:bodyPr wrap="square">
            <a:spAutoFit/>
          </a:bodyPr>
          <a:lstStyle/>
          <a:p>
            <a:pPr defTabSz="457200" fontAlgn="base">
              <a:spcBef>
                <a:spcPct val="0"/>
              </a:spcBef>
              <a:spcAft>
                <a:spcPct val="0"/>
              </a:spcAft>
            </a:pPr>
            <a:r>
              <a:rPr lang="en-US" sz="1200" b="1">
                <a:solidFill>
                  <a:schemeClr val="accent4"/>
                </a:solidFill>
                <a:ea typeface="ＭＳ Ｐゴシック" pitchFamily="34" charset="-128"/>
              </a:rPr>
              <a:t>~80% of value is delivered and is fully available for end users</a:t>
            </a:r>
          </a:p>
        </p:txBody>
      </p:sp>
      <p:grpSp>
        <p:nvGrpSpPr>
          <p:cNvPr id="69" name="Group 68">
            <a:extLst>
              <a:ext uri="{FF2B5EF4-FFF2-40B4-BE49-F238E27FC236}">
                <a16:creationId xmlns:a16="http://schemas.microsoft.com/office/drawing/2014/main" id="{543A47EF-65AD-4674-B3E1-549C2B321154}"/>
              </a:ext>
            </a:extLst>
          </p:cNvPr>
          <p:cNvGrpSpPr/>
          <p:nvPr/>
        </p:nvGrpSpPr>
        <p:grpSpPr>
          <a:xfrm>
            <a:off x="3197829" y="3704367"/>
            <a:ext cx="5807936" cy="1455187"/>
            <a:chOff x="1656642" y="3425415"/>
            <a:chExt cx="5807936" cy="1455187"/>
          </a:xfrm>
        </p:grpSpPr>
        <p:sp>
          <p:nvSpPr>
            <p:cNvPr id="70" name="Arc 69">
              <a:extLst>
                <a:ext uri="{FF2B5EF4-FFF2-40B4-BE49-F238E27FC236}">
                  <a16:creationId xmlns:a16="http://schemas.microsoft.com/office/drawing/2014/main" id="{E36C5C9C-86DF-4DB0-BF8A-72767ECA690F}"/>
                </a:ext>
              </a:extLst>
            </p:cNvPr>
            <p:cNvSpPr/>
            <p:nvPr/>
          </p:nvSpPr>
          <p:spPr>
            <a:xfrm rot="10800000">
              <a:off x="1656642" y="3425415"/>
              <a:ext cx="1343316" cy="1440200"/>
            </a:xfrm>
            <a:prstGeom prst="arc">
              <a:avLst/>
            </a:prstGeom>
            <a:noFill/>
            <a:ln w="38100" cap="flat" cmpd="sng" algn="ctr">
              <a:solidFill>
                <a:schemeClr val="tx1">
                  <a:lumMod val="65000"/>
                  <a:lumOff val="35000"/>
                </a:schemeClr>
              </a:solidFill>
              <a:prstDash val="solid"/>
              <a:headEnd type="triangl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505150"/>
                </a:solidFill>
                <a:effectLst/>
                <a:uLnTx/>
                <a:uFillTx/>
                <a:ea typeface="+mn-ea"/>
                <a:cs typeface="+mn-cs"/>
              </a:endParaRPr>
            </a:p>
          </p:txBody>
        </p:sp>
        <p:sp>
          <p:nvSpPr>
            <p:cNvPr id="71" name="Arc 70">
              <a:extLst>
                <a:ext uri="{FF2B5EF4-FFF2-40B4-BE49-F238E27FC236}">
                  <a16:creationId xmlns:a16="http://schemas.microsoft.com/office/drawing/2014/main" id="{FB04B25A-C1BF-48CC-95B1-45D947C6D3A4}"/>
                </a:ext>
              </a:extLst>
            </p:cNvPr>
            <p:cNvSpPr/>
            <p:nvPr/>
          </p:nvSpPr>
          <p:spPr>
            <a:xfrm rot="10800000" flipH="1">
              <a:off x="6121262" y="3440402"/>
              <a:ext cx="1343316" cy="1440200"/>
            </a:xfrm>
            <a:prstGeom prst="arc">
              <a:avLst/>
            </a:prstGeom>
            <a:noFill/>
            <a:ln w="38100" cap="flat" cmpd="sng" algn="ctr">
              <a:solidFill>
                <a:schemeClr val="accent4"/>
              </a:solidFill>
              <a:prstDash val="solid"/>
              <a:headEnd type="triangl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505150"/>
                </a:solidFill>
                <a:effectLst/>
                <a:uLnTx/>
                <a:uFillTx/>
                <a:ea typeface="+mn-ea"/>
                <a:cs typeface="+mn-cs"/>
              </a:endParaRPr>
            </a:p>
          </p:txBody>
        </p:sp>
      </p:grpSp>
      <p:sp>
        <p:nvSpPr>
          <p:cNvPr id="72" name="Right Brace 71">
            <a:extLst>
              <a:ext uri="{FF2B5EF4-FFF2-40B4-BE49-F238E27FC236}">
                <a16:creationId xmlns:a16="http://schemas.microsoft.com/office/drawing/2014/main" id="{3E3230C9-3920-44E9-97E2-6C4A38AA493A}"/>
              </a:ext>
            </a:extLst>
          </p:cNvPr>
          <p:cNvSpPr/>
          <p:nvPr/>
        </p:nvSpPr>
        <p:spPr>
          <a:xfrm rot="5400000">
            <a:off x="6017027" y="-715063"/>
            <a:ext cx="169543" cy="9948700"/>
          </a:xfrm>
          <a:prstGeom prst="rightBrace">
            <a:avLst/>
          </a:prstGeom>
          <a:noFill/>
          <a:ln w="3175" cap="flat" cmpd="sng" algn="ctr">
            <a:solidFill>
              <a:srgbClr val="505150">
                <a:lumMod val="50000"/>
                <a:lumOff val="50000"/>
              </a:srgbClr>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mn-ea"/>
              <a:cs typeface="+mn-cs"/>
            </a:endParaRPr>
          </a:p>
        </p:txBody>
      </p:sp>
      <p:pic>
        <p:nvPicPr>
          <p:cNvPr id="73" name="Picture 72">
            <a:extLst>
              <a:ext uri="{FF2B5EF4-FFF2-40B4-BE49-F238E27FC236}">
                <a16:creationId xmlns:a16="http://schemas.microsoft.com/office/drawing/2014/main" id="{5EE9E921-7A65-4D44-980C-94E02C54054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4391" y="4806830"/>
            <a:ext cx="4134813" cy="1718514"/>
          </a:xfrm>
          <a:prstGeom prst="rect">
            <a:avLst/>
          </a:prstGeom>
        </p:spPr>
      </p:pic>
    </p:spTree>
    <p:extLst>
      <p:ext uri="{BB962C8B-B14F-4D97-AF65-F5344CB8AC3E}">
        <p14:creationId xmlns:p14="http://schemas.microsoft.com/office/powerpoint/2010/main" val="394744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Agile-Scrum methodology: the delivery team</a:t>
            </a:r>
          </a:p>
        </p:txBody>
      </p:sp>
      <p:sp>
        <p:nvSpPr>
          <p:cNvPr id="60" name="Oval 59">
            <a:extLst>
              <a:ext uri="{FF2B5EF4-FFF2-40B4-BE49-F238E27FC236}">
                <a16:creationId xmlns:a16="http://schemas.microsoft.com/office/drawing/2014/main" id="{D99E1E2F-1B3A-4955-B908-39E0B17A28CD}"/>
              </a:ext>
            </a:extLst>
          </p:cNvPr>
          <p:cNvSpPr/>
          <p:nvPr/>
        </p:nvSpPr>
        <p:spPr bwMode="auto">
          <a:xfrm>
            <a:off x="3492380" y="3111752"/>
            <a:ext cx="898693" cy="898693"/>
          </a:xfrm>
          <a:prstGeom prst="ellipse">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1" name="Oval 60">
            <a:extLst>
              <a:ext uri="{FF2B5EF4-FFF2-40B4-BE49-F238E27FC236}">
                <a16:creationId xmlns:a16="http://schemas.microsoft.com/office/drawing/2014/main" id="{14A87055-4A23-4674-8248-7AD19FD9C6AA}"/>
              </a:ext>
            </a:extLst>
          </p:cNvPr>
          <p:cNvSpPr/>
          <p:nvPr/>
        </p:nvSpPr>
        <p:spPr bwMode="auto">
          <a:xfrm>
            <a:off x="1992441" y="4590482"/>
            <a:ext cx="898693" cy="898693"/>
          </a:xfrm>
          <a:prstGeom prst="ellipse">
            <a:avLst/>
          </a:prstGeom>
          <a:solidFill>
            <a:srgbClr val="6C1234"/>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2" name="Oval 61">
            <a:extLst>
              <a:ext uri="{FF2B5EF4-FFF2-40B4-BE49-F238E27FC236}">
                <a16:creationId xmlns:a16="http://schemas.microsoft.com/office/drawing/2014/main" id="{FA5A83AC-CA8E-44BB-93D8-77175080E4F3}"/>
              </a:ext>
            </a:extLst>
          </p:cNvPr>
          <p:cNvSpPr/>
          <p:nvPr/>
        </p:nvSpPr>
        <p:spPr bwMode="auto">
          <a:xfrm>
            <a:off x="5044460" y="4590482"/>
            <a:ext cx="898693" cy="898693"/>
          </a:xfrm>
          <a:prstGeom prst="ellipse">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3" name="Oval 62">
            <a:extLst>
              <a:ext uri="{FF2B5EF4-FFF2-40B4-BE49-F238E27FC236}">
                <a16:creationId xmlns:a16="http://schemas.microsoft.com/office/drawing/2014/main" id="{97C22EE5-C954-4162-A2FF-134A567EE71F}"/>
              </a:ext>
            </a:extLst>
          </p:cNvPr>
          <p:cNvSpPr/>
          <p:nvPr/>
        </p:nvSpPr>
        <p:spPr bwMode="auto">
          <a:xfrm>
            <a:off x="2425182" y="3540406"/>
            <a:ext cx="898693" cy="898693"/>
          </a:xfrm>
          <a:prstGeom prst="ellipse">
            <a:avLst/>
          </a:prstGeom>
          <a:solidFill>
            <a:srgbClr val="6C1234"/>
          </a:solidFill>
          <a:ln w="9525" cap="flat" cmpd="sng" algn="ctr">
            <a:solidFill>
              <a:srgbClr val="6A1A41"/>
            </a:solid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4" name="Oval 63">
            <a:extLst>
              <a:ext uri="{FF2B5EF4-FFF2-40B4-BE49-F238E27FC236}">
                <a16:creationId xmlns:a16="http://schemas.microsoft.com/office/drawing/2014/main" id="{96BD71BA-20B1-4214-AD43-ECE0D5F57875}"/>
              </a:ext>
            </a:extLst>
          </p:cNvPr>
          <p:cNvSpPr/>
          <p:nvPr/>
        </p:nvSpPr>
        <p:spPr bwMode="auto">
          <a:xfrm>
            <a:off x="4559579" y="3540406"/>
            <a:ext cx="898693" cy="898693"/>
          </a:xfrm>
          <a:prstGeom prst="ellipse">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5" name="Oval 64">
            <a:extLst>
              <a:ext uri="{FF2B5EF4-FFF2-40B4-BE49-F238E27FC236}">
                <a16:creationId xmlns:a16="http://schemas.microsoft.com/office/drawing/2014/main" id="{C0CE95E2-478E-4EAE-B175-E1AD604BC749}"/>
              </a:ext>
            </a:extLst>
          </p:cNvPr>
          <p:cNvSpPr/>
          <p:nvPr/>
        </p:nvSpPr>
        <p:spPr bwMode="auto">
          <a:xfrm>
            <a:off x="5082495" y="4627506"/>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6" name="Oval 65">
            <a:extLst>
              <a:ext uri="{FF2B5EF4-FFF2-40B4-BE49-F238E27FC236}">
                <a16:creationId xmlns:a16="http://schemas.microsoft.com/office/drawing/2014/main" id="{938FB4C4-5CE5-4472-B713-BC587CB4DFB8}"/>
              </a:ext>
            </a:extLst>
          </p:cNvPr>
          <p:cNvSpPr/>
          <p:nvPr/>
        </p:nvSpPr>
        <p:spPr bwMode="auto">
          <a:xfrm>
            <a:off x="2020749" y="4627506"/>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7" name="Oval 66">
            <a:extLst>
              <a:ext uri="{FF2B5EF4-FFF2-40B4-BE49-F238E27FC236}">
                <a16:creationId xmlns:a16="http://schemas.microsoft.com/office/drawing/2014/main" id="{FAFE048C-0CC3-4D6C-9809-E47585DDBAA5}"/>
              </a:ext>
            </a:extLst>
          </p:cNvPr>
          <p:cNvSpPr/>
          <p:nvPr/>
        </p:nvSpPr>
        <p:spPr bwMode="auto">
          <a:xfrm>
            <a:off x="4597614" y="3578441"/>
            <a:ext cx="822623" cy="822623"/>
          </a:xfrm>
          <a:prstGeom prst="ellipse">
            <a:avLst/>
          </a:prstGeom>
          <a:solidFill>
            <a:srgbClr val="FFFFFF">
              <a:lumMod val="95000"/>
            </a:srgbClr>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68" name="Oval 67">
            <a:extLst>
              <a:ext uri="{FF2B5EF4-FFF2-40B4-BE49-F238E27FC236}">
                <a16:creationId xmlns:a16="http://schemas.microsoft.com/office/drawing/2014/main" id="{C59A2FB7-06F6-4346-8436-9DF248F2FC64}"/>
              </a:ext>
            </a:extLst>
          </p:cNvPr>
          <p:cNvSpPr/>
          <p:nvPr/>
        </p:nvSpPr>
        <p:spPr bwMode="auto">
          <a:xfrm>
            <a:off x="3537256" y="3149787"/>
            <a:ext cx="822623" cy="822623"/>
          </a:xfrm>
          <a:prstGeom prst="ellipse">
            <a:avLst/>
          </a:prstGeom>
          <a:solidFill>
            <a:srgbClr val="FFFFFF"/>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nvGrpSpPr>
          <p:cNvPr id="69" name="Group 41">
            <a:extLst>
              <a:ext uri="{FF2B5EF4-FFF2-40B4-BE49-F238E27FC236}">
                <a16:creationId xmlns:a16="http://schemas.microsoft.com/office/drawing/2014/main" id="{95E4AAFA-38F4-4007-9B34-BB8E7B1A3462}"/>
              </a:ext>
            </a:extLst>
          </p:cNvPr>
          <p:cNvGrpSpPr/>
          <p:nvPr/>
        </p:nvGrpSpPr>
        <p:grpSpPr>
          <a:xfrm>
            <a:off x="3836411" y="3991673"/>
            <a:ext cx="224673" cy="374256"/>
            <a:chOff x="4352925" y="2288606"/>
            <a:chExt cx="304800" cy="507729"/>
          </a:xfrm>
          <a:solidFill>
            <a:srgbClr val="BE8B78"/>
          </a:solidFill>
        </p:grpSpPr>
        <p:sp>
          <p:nvSpPr>
            <p:cNvPr id="70" name="Rectangle 69">
              <a:extLst>
                <a:ext uri="{FF2B5EF4-FFF2-40B4-BE49-F238E27FC236}">
                  <a16:creationId xmlns:a16="http://schemas.microsoft.com/office/drawing/2014/main" id="{210EF944-A105-47F3-A3FB-5B43487D91AC}"/>
                </a:ext>
              </a:extLst>
            </p:cNvPr>
            <p:cNvSpPr/>
            <p:nvPr/>
          </p:nvSpPr>
          <p:spPr bwMode="auto">
            <a:xfrm>
              <a:off x="4394835" y="2369447"/>
              <a:ext cx="223200" cy="301327"/>
            </a:xfrm>
            <a:prstGeom prst="rect">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71" name="Trapezoid 70">
              <a:extLst>
                <a:ext uri="{FF2B5EF4-FFF2-40B4-BE49-F238E27FC236}">
                  <a16:creationId xmlns:a16="http://schemas.microsoft.com/office/drawing/2014/main" id="{C00C9DAD-708B-446A-8966-E9601D833A83}"/>
                </a:ext>
              </a:extLst>
            </p:cNvPr>
            <p:cNvSpPr/>
            <p:nvPr/>
          </p:nvSpPr>
          <p:spPr bwMode="auto">
            <a:xfrm rot="10800000">
              <a:off x="4352925" y="2288606"/>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72" name="Trapezoid 71">
              <a:extLst>
                <a:ext uri="{FF2B5EF4-FFF2-40B4-BE49-F238E27FC236}">
                  <a16:creationId xmlns:a16="http://schemas.microsoft.com/office/drawing/2014/main" id="{07410499-D195-4FBB-A385-0598937C87C9}"/>
                </a:ext>
              </a:extLst>
            </p:cNvPr>
            <p:cNvSpPr/>
            <p:nvPr/>
          </p:nvSpPr>
          <p:spPr bwMode="auto">
            <a:xfrm>
              <a:off x="4352925" y="2638425"/>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grpSp>
        <p:nvGrpSpPr>
          <p:cNvPr id="73" name="Group 42">
            <a:extLst>
              <a:ext uri="{FF2B5EF4-FFF2-40B4-BE49-F238E27FC236}">
                <a16:creationId xmlns:a16="http://schemas.microsoft.com/office/drawing/2014/main" id="{1AC0F1C6-0D24-4AD2-8A34-7341FA0466B6}"/>
              </a:ext>
            </a:extLst>
          </p:cNvPr>
          <p:cNvGrpSpPr/>
          <p:nvPr/>
        </p:nvGrpSpPr>
        <p:grpSpPr>
          <a:xfrm rot="2417471">
            <a:off x="4499028" y="4250288"/>
            <a:ext cx="224673" cy="374256"/>
            <a:chOff x="4352925" y="2288606"/>
            <a:chExt cx="304800" cy="507729"/>
          </a:xfrm>
          <a:solidFill>
            <a:srgbClr val="FFFFFF">
              <a:lumMod val="95000"/>
            </a:srgbClr>
          </a:solidFill>
        </p:grpSpPr>
        <p:sp>
          <p:nvSpPr>
            <p:cNvPr id="74" name="Rectangle 73">
              <a:extLst>
                <a:ext uri="{FF2B5EF4-FFF2-40B4-BE49-F238E27FC236}">
                  <a16:creationId xmlns:a16="http://schemas.microsoft.com/office/drawing/2014/main" id="{113D19E4-416E-4EC5-AB43-27E86EFABDA7}"/>
                </a:ext>
              </a:extLst>
            </p:cNvPr>
            <p:cNvSpPr/>
            <p:nvPr/>
          </p:nvSpPr>
          <p:spPr bwMode="auto">
            <a:xfrm>
              <a:off x="4394835" y="2369447"/>
              <a:ext cx="223200" cy="301327"/>
            </a:xfrm>
            <a:prstGeom prst="rect">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75" name="Trapezoid 74">
              <a:extLst>
                <a:ext uri="{FF2B5EF4-FFF2-40B4-BE49-F238E27FC236}">
                  <a16:creationId xmlns:a16="http://schemas.microsoft.com/office/drawing/2014/main" id="{94A99A9E-4EF9-49B5-8A77-728B17171FEE}"/>
                </a:ext>
              </a:extLst>
            </p:cNvPr>
            <p:cNvSpPr/>
            <p:nvPr/>
          </p:nvSpPr>
          <p:spPr bwMode="auto">
            <a:xfrm rot="10800000">
              <a:off x="4352925" y="2288606"/>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76" name="Trapezoid 75">
              <a:extLst>
                <a:ext uri="{FF2B5EF4-FFF2-40B4-BE49-F238E27FC236}">
                  <a16:creationId xmlns:a16="http://schemas.microsoft.com/office/drawing/2014/main" id="{32471BC7-AD9C-41D8-8B3C-99C1F554146E}"/>
                </a:ext>
              </a:extLst>
            </p:cNvPr>
            <p:cNvSpPr/>
            <p:nvPr/>
          </p:nvSpPr>
          <p:spPr bwMode="auto">
            <a:xfrm>
              <a:off x="4352925" y="2638425"/>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grpSp>
        <p:nvGrpSpPr>
          <p:cNvPr id="77" name="Group 76">
            <a:extLst>
              <a:ext uri="{FF2B5EF4-FFF2-40B4-BE49-F238E27FC236}">
                <a16:creationId xmlns:a16="http://schemas.microsoft.com/office/drawing/2014/main" id="{828D7C2E-DD04-4EDA-9B05-B2300A8DC6B0}"/>
              </a:ext>
            </a:extLst>
          </p:cNvPr>
          <p:cNvGrpSpPr/>
          <p:nvPr/>
        </p:nvGrpSpPr>
        <p:grpSpPr>
          <a:xfrm rot="5400000">
            <a:off x="4778423" y="4902974"/>
            <a:ext cx="224673" cy="374256"/>
            <a:chOff x="4352925" y="2288606"/>
            <a:chExt cx="304800" cy="507729"/>
          </a:xfrm>
          <a:solidFill>
            <a:srgbClr val="6C1234"/>
          </a:solidFill>
        </p:grpSpPr>
        <p:sp>
          <p:nvSpPr>
            <p:cNvPr id="78" name="Rectangle 77">
              <a:extLst>
                <a:ext uri="{FF2B5EF4-FFF2-40B4-BE49-F238E27FC236}">
                  <a16:creationId xmlns:a16="http://schemas.microsoft.com/office/drawing/2014/main" id="{2CF33104-AB01-49B7-B735-5646DAAD086B}"/>
                </a:ext>
              </a:extLst>
            </p:cNvPr>
            <p:cNvSpPr/>
            <p:nvPr/>
          </p:nvSpPr>
          <p:spPr bwMode="auto">
            <a:xfrm>
              <a:off x="4394835" y="2369447"/>
              <a:ext cx="223200" cy="301327"/>
            </a:xfrm>
            <a:prstGeom prst="rect">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79" name="Trapezoid 78">
              <a:extLst>
                <a:ext uri="{FF2B5EF4-FFF2-40B4-BE49-F238E27FC236}">
                  <a16:creationId xmlns:a16="http://schemas.microsoft.com/office/drawing/2014/main" id="{FE0AB249-5A7D-44B4-8F0C-08F67935FED3}"/>
                </a:ext>
              </a:extLst>
            </p:cNvPr>
            <p:cNvSpPr/>
            <p:nvPr/>
          </p:nvSpPr>
          <p:spPr bwMode="auto">
            <a:xfrm rot="10800000">
              <a:off x="4352925" y="2288606"/>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80" name="Trapezoid 79">
              <a:extLst>
                <a:ext uri="{FF2B5EF4-FFF2-40B4-BE49-F238E27FC236}">
                  <a16:creationId xmlns:a16="http://schemas.microsoft.com/office/drawing/2014/main" id="{79C2A4AA-B412-4EE3-B69E-3BFF33B6EC49}"/>
                </a:ext>
              </a:extLst>
            </p:cNvPr>
            <p:cNvSpPr/>
            <p:nvPr/>
          </p:nvSpPr>
          <p:spPr bwMode="auto">
            <a:xfrm>
              <a:off x="4352925" y="2638425"/>
              <a:ext cx="304800" cy="157910"/>
            </a:xfrm>
            <a:prstGeom prst="trapezoid">
              <a:avLst/>
            </a:prstGeom>
            <a:solidFill>
              <a:srgbClr val="3DBFA1"/>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grpSp>
        <p:nvGrpSpPr>
          <p:cNvPr id="81" name="Group 48">
            <a:extLst>
              <a:ext uri="{FF2B5EF4-FFF2-40B4-BE49-F238E27FC236}">
                <a16:creationId xmlns:a16="http://schemas.microsoft.com/office/drawing/2014/main" id="{697FA100-38A1-4C72-9B73-14CA325CAD91}"/>
              </a:ext>
            </a:extLst>
          </p:cNvPr>
          <p:cNvGrpSpPr/>
          <p:nvPr/>
        </p:nvGrpSpPr>
        <p:grpSpPr>
          <a:xfrm rot="5400000">
            <a:off x="2930696" y="4902975"/>
            <a:ext cx="224673" cy="374256"/>
            <a:chOff x="4352925" y="2288606"/>
            <a:chExt cx="304800" cy="507729"/>
          </a:xfrm>
          <a:solidFill>
            <a:srgbClr val="6C1234"/>
          </a:solidFill>
        </p:grpSpPr>
        <p:sp>
          <p:nvSpPr>
            <p:cNvPr id="82" name="Rectangle 81">
              <a:extLst>
                <a:ext uri="{FF2B5EF4-FFF2-40B4-BE49-F238E27FC236}">
                  <a16:creationId xmlns:a16="http://schemas.microsoft.com/office/drawing/2014/main" id="{581D13B7-2C8F-4C88-A031-9285704911BB}"/>
                </a:ext>
              </a:extLst>
            </p:cNvPr>
            <p:cNvSpPr/>
            <p:nvPr/>
          </p:nvSpPr>
          <p:spPr bwMode="auto">
            <a:xfrm>
              <a:off x="4394835" y="2369447"/>
              <a:ext cx="223200" cy="301327"/>
            </a:xfrm>
            <a:prstGeom prst="rect">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83" name="Trapezoid 82">
              <a:extLst>
                <a:ext uri="{FF2B5EF4-FFF2-40B4-BE49-F238E27FC236}">
                  <a16:creationId xmlns:a16="http://schemas.microsoft.com/office/drawing/2014/main" id="{23E65D48-EEE2-4982-AEBA-FC4031536458}"/>
                </a:ext>
              </a:extLst>
            </p:cNvPr>
            <p:cNvSpPr/>
            <p:nvPr/>
          </p:nvSpPr>
          <p:spPr bwMode="auto">
            <a:xfrm rot="10800000">
              <a:off x="4352925" y="2288606"/>
              <a:ext cx="304800" cy="157910"/>
            </a:xfrm>
            <a:prstGeom prst="trapezoid">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84" name="Trapezoid 83">
              <a:extLst>
                <a:ext uri="{FF2B5EF4-FFF2-40B4-BE49-F238E27FC236}">
                  <a16:creationId xmlns:a16="http://schemas.microsoft.com/office/drawing/2014/main" id="{61F05C56-BBA8-4421-97F8-6F65F41DEE89}"/>
                </a:ext>
              </a:extLst>
            </p:cNvPr>
            <p:cNvSpPr/>
            <p:nvPr/>
          </p:nvSpPr>
          <p:spPr bwMode="auto">
            <a:xfrm>
              <a:off x="4352925" y="2638425"/>
              <a:ext cx="304800" cy="157910"/>
            </a:xfrm>
            <a:prstGeom prst="trapezoid">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grpSp>
        <p:nvGrpSpPr>
          <p:cNvPr id="85" name="Group 53">
            <a:extLst>
              <a:ext uri="{FF2B5EF4-FFF2-40B4-BE49-F238E27FC236}">
                <a16:creationId xmlns:a16="http://schemas.microsoft.com/office/drawing/2014/main" id="{67C3800A-66EA-4AB8-815A-ECA549D2F649}"/>
              </a:ext>
            </a:extLst>
          </p:cNvPr>
          <p:cNvGrpSpPr/>
          <p:nvPr/>
        </p:nvGrpSpPr>
        <p:grpSpPr>
          <a:xfrm rot="18948469">
            <a:off x="3207557" y="4245650"/>
            <a:ext cx="224678" cy="374255"/>
            <a:chOff x="4356614" y="2280177"/>
            <a:chExt cx="304807" cy="507728"/>
          </a:xfrm>
          <a:solidFill>
            <a:srgbClr val="6C1234"/>
          </a:solidFill>
        </p:grpSpPr>
        <p:sp>
          <p:nvSpPr>
            <p:cNvPr id="86" name="Rectangle 85">
              <a:extLst>
                <a:ext uri="{FF2B5EF4-FFF2-40B4-BE49-F238E27FC236}">
                  <a16:creationId xmlns:a16="http://schemas.microsoft.com/office/drawing/2014/main" id="{2790AE63-84C3-4A42-8D10-4CFCF8526599}"/>
                </a:ext>
              </a:extLst>
            </p:cNvPr>
            <p:cNvSpPr/>
            <p:nvPr/>
          </p:nvSpPr>
          <p:spPr bwMode="auto">
            <a:xfrm>
              <a:off x="4398529" y="2361016"/>
              <a:ext cx="223200" cy="301328"/>
            </a:xfrm>
            <a:prstGeom prst="rect">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87" name="Trapezoid 86">
              <a:extLst>
                <a:ext uri="{FF2B5EF4-FFF2-40B4-BE49-F238E27FC236}">
                  <a16:creationId xmlns:a16="http://schemas.microsoft.com/office/drawing/2014/main" id="{7B3CC09E-FA3C-4DCD-8349-CA4FE7CFE24A}"/>
                </a:ext>
              </a:extLst>
            </p:cNvPr>
            <p:cNvSpPr/>
            <p:nvPr/>
          </p:nvSpPr>
          <p:spPr bwMode="auto">
            <a:xfrm rot="10800000">
              <a:off x="4356614" y="2280177"/>
              <a:ext cx="304800" cy="157910"/>
            </a:xfrm>
            <a:prstGeom prst="trapezoid">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88" name="Trapezoid 87">
              <a:extLst>
                <a:ext uri="{FF2B5EF4-FFF2-40B4-BE49-F238E27FC236}">
                  <a16:creationId xmlns:a16="http://schemas.microsoft.com/office/drawing/2014/main" id="{7D285FA3-5912-4012-B41B-61294D243479}"/>
                </a:ext>
              </a:extLst>
            </p:cNvPr>
            <p:cNvSpPr/>
            <p:nvPr/>
          </p:nvSpPr>
          <p:spPr bwMode="auto">
            <a:xfrm>
              <a:off x="4356619" y="2629995"/>
              <a:ext cx="304802" cy="157910"/>
            </a:xfrm>
            <a:prstGeom prst="trapezoid">
              <a:avLst/>
            </a:prstGeom>
            <a:grp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grpSp>
      <p:sp>
        <p:nvSpPr>
          <p:cNvPr id="89" name="Oval 88">
            <a:extLst>
              <a:ext uri="{FF2B5EF4-FFF2-40B4-BE49-F238E27FC236}">
                <a16:creationId xmlns:a16="http://schemas.microsoft.com/office/drawing/2014/main" id="{8DA0BE82-461C-47F8-8AEE-1594DE1763C6}"/>
              </a:ext>
            </a:extLst>
          </p:cNvPr>
          <p:cNvSpPr/>
          <p:nvPr/>
        </p:nvSpPr>
        <p:spPr bwMode="auto">
          <a:xfrm>
            <a:off x="5082494" y="4627470"/>
            <a:ext cx="822624" cy="822622"/>
          </a:xfrm>
          <a:prstGeom prst="ellipse">
            <a:avLst/>
          </a:prstGeom>
          <a:solidFill>
            <a:srgbClr val="FFFFFF"/>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90" name="Oval 89">
            <a:extLst>
              <a:ext uri="{FF2B5EF4-FFF2-40B4-BE49-F238E27FC236}">
                <a16:creationId xmlns:a16="http://schemas.microsoft.com/office/drawing/2014/main" id="{75FCF204-9BA6-444F-ABBE-6078702F055C}"/>
              </a:ext>
            </a:extLst>
          </p:cNvPr>
          <p:cNvSpPr/>
          <p:nvPr/>
        </p:nvSpPr>
        <p:spPr bwMode="auto">
          <a:xfrm>
            <a:off x="2030476" y="4627470"/>
            <a:ext cx="822624" cy="822622"/>
          </a:xfrm>
          <a:prstGeom prst="ellipse">
            <a:avLst/>
          </a:prstGeom>
          <a:solidFill>
            <a:srgbClr val="FFFFFF"/>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91" name="Oval 90">
            <a:extLst>
              <a:ext uri="{FF2B5EF4-FFF2-40B4-BE49-F238E27FC236}">
                <a16:creationId xmlns:a16="http://schemas.microsoft.com/office/drawing/2014/main" id="{4D2D6BB0-CC42-47D1-9375-BB5742ED4887}"/>
              </a:ext>
            </a:extLst>
          </p:cNvPr>
          <p:cNvSpPr/>
          <p:nvPr/>
        </p:nvSpPr>
        <p:spPr bwMode="auto">
          <a:xfrm>
            <a:off x="2463216" y="3578405"/>
            <a:ext cx="822624" cy="822622"/>
          </a:xfrm>
          <a:prstGeom prst="ellipse">
            <a:avLst/>
          </a:prstGeom>
          <a:solidFill>
            <a:srgbClr val="FFFFFF"/>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92" name="Oval 91">
            <a:extLst>
              <a:ext uri="{FF2B5EF4-FFF2-40B4-BE49-F238E27FC236}">
                <a16:creationId xmlns:a16="http://schemas.microsoft.com/office/drawing/2014/main" id="{DCE5B009-6911-44F1-8A1B-2C4E3ABF0397}"/>
              </a:ext>
            </a:extLst>
          </p:cNvPr>
          <p:cNvSpPr/>
          <p:nvPr/>
        </p:nvSpPr>
        <p:spPr bwMode="auto">
          <a:xfrm>
            <a:off x="4597613" y="3578405"/>
            <a:ext cx="822624" cy="822622"/>
          </a:xfrm>
          <a:prstGeom prst="ellipse">
            <a:avLst/>
          </a:prstGeom>
          <a:solidFill>
            <a:srgbClr val="FFFFFF"/>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93" name="TextBox 92">
            <a:extLst>
              <a:ext uri="{FF2B5EF4-FFF2-40B4-BE49-F238E27FC236}">
                <a16:creationId xmlns:a16="http://schemas.microsoft.com/office/drawing/2014/main" id="{72318A21-9019-4C7E-9BF1-DDEE1821F01D}"/>
              </a:ext>
            </a:extLst>
          </p:cNvPr>
          <p:cNvSpPr txBox="1"/>
          <p:nvPr/>
        </p:nvSpPr>
        <p:spPr>
          <a:xfrm>
            <a:off x="2889715" y="2582488"/>
            <a:ext cx="2071774" cy="523220"/>
          </a:xfrm>
          <a:prstGeom prst="rect">
            <a:avLst/>
          </a:prstGeom>
          <a:noFill/>
        </p:spPr>
        <p:txBody>
          <a:bodyPr wrap="square" rtlCol="0">
            <a:spAutoFit/>
          </a:bodyPr>
          <a:lstStyle>
            <a:defPPr>
              <a:defRPr lang="fr-FR"/>
            </a:defPPr>
            <a:lvl1pPr>
              <a:defRPr sz="1050" b="1" cap="small"/>
            </a:lvl1pPr>
          </a:lstStyle>
          <a:p>
            <a:pPr algn="ctr"/>
            <a:r>
              <a:rPr lang="en-US" sz="1400" cap="none">
                <a:solidFill>
                  <a:srgbClr val="22759E"/>
                </a:solidFill>
                <a:ea typeface="ＭＳ Ｐゴシック" pitchFamily="34" charset="-128"/>
                <a:cs typeface="Arial" panose="020B0604020202020204" pitchFamily="34" charset="0"/>
              </a:rPr>
              <a:t>Data Scientist</a:t>
            </a:r>
          </a:p>
          <a:p>
            <a:pPr algn="ctr"/>
            <a:r>
              <a:rPr lang="en-US" sz="1400" cap="none">
                <a:solidFill>
                  <a:srgbClr val="22759E"/>
                </a:solidFill>
                <a:ea typeface="ＭＳ Ｐゴシック" pitchFamily="34" charset="-128"/>
                <a:cs typeface="Arial" panose="020B0604020202020204" pitchFamily="34" charset="0"/>
              </a:rPr>
              <a:t>Data Engineer</a:t>
            </a:r>
          </a:p>
        </p:txBody>
      </p:sp>
      <p:sp>
        <p:nvSpPr>
          <p:cNvPr id="94" name="TextBox 93">
            <a:extLst>
              <a:ext uri="{FF2B5EF4-FFF2-40B4-BE49-F238E27FC236}">
                <a16:creationId xmlns:a16="http://schemas.microsoft.com/office/drawing/2014/main" id="{A9531ABE-64F4-47F7-9A63-47C09581C650}"/>
              </a:ext>
            </a:extLst>
          </p:cNvPr>
          <p:cNvSpPr txBox="1"/>
          <p:nvPr/>
        </p:nvSpPr>
        <p:spPr>
          <a:xfrm>
            <a:off x="5323064" y="4285780"/>
            <a:ext cx="1872000" cy="307777"/>
          </a:xfrm>
          <a:prstGeom prst="rect">
            <a:avLst/>
          </a:prstGeom>
          <a:noFill/>
        </p:spPr>
        <p:txBody>
          <a:bodyPr wrap="square" rtlCol="0">
            <a:spAutoFit/>
          </a:bodyPr>
          <a:lstStyle>
            <a:defPPr>
              <a:defRPr lang="fr-FR"/>
            </a:defPPr>
            <a:lvl1pPr>
              <a:defRPr sz="1050" b="1" cap="small"/>
            </a:lvl1pPr>
          </a:lstStyle>
          <a:p>
            <a:r>
              <a:rPr lang="en-US" sz="1400" cap="none">
                <a:solidFill>
                  <a:srgbClr val="22759E"/>
                </a:solidFill>
                <a:ea typeface="ＭＳ Ｐゴシック" pitchFamily="34" charset="-128"/>
                <a:cs typeface="Arial" panose="020B0604020202020204" pitchFamily="34" charset="0"/>
              </a:rPr>
              <a:t>System Engineer</a:t>
            </a:r>
          </a:p>
        </p:txBody>
      </p:sp>
      <p:grpSp>
        <p:nvGrpSpPr>
          <p:cNvPr id="95" name="Group 94">
            <a:extLst>
              <a:ext uri="{FF2B5EF4-FFF2-40B4-BE49-F238E27FC236}">
                <a16:creationId xmlns:a16="http://schemas.microsoft.com/office/drawing/2014/main" id="{10966E25-2BB0-4964-BDC8-1A185F9B89E6}"/>
              </a:ext>
            </a:extLst>
          </p:cNvPr>
          <p:cNvGrpSpPr/>
          <p:nvPr/>
        </p:nvGrpSpPr>
        <p:grpSpPr>
          <a:xfrm>
            <a:off x="1366958" y="2991008"/>
            <a:ext cx="5521130" cy="523220"/>
            <a:chOff x="1366958" y="2991008"/>
            <a:chExt cx="5521130" cy="523220"/>
          </a:xfrm>
        </p:grpSpPr>
        <p:sp>
          <p:nvSpPr>
            <p:cNvPr id="96" name="TextBox 95">
              <a:extLst>
                <a:ext uri="{FF2B5EF4-FFF2-40B4-BE49-F238E27FC236}">
                  <a16:creationId xmlns:a16="http://schemas.microsoft.com/office/drawing/2014/main" id="{5C171120-119A-4BE3-BC99-7B6B97F85E67}"/>
                </a:ext>
              </a:extLst>
            </p:cNvPr>
            <p:cNvSpPr txBox="1"/>
            <p:nvPr/>
          </p:nvSpPr>
          <p:spPr>
            <a:xfrm>
              <a:off x="4839380" y="2991008"/>
              <a:ext cx="2048708" cy="523220"/>
            </a:xfrm>
            <a:prstGeom prst="rect">
              <a:avLst/>
            </a:prstGeom>
            <a:noFill/>
          </p:spPr>
          <p:txBody>
            <a:bodyPr wrap="square" rtlCol="0">
              <a:spAutoFit/>
            </a:bodyPr>
            <a:lstStyle/>
            <a:p>
              <a:r>
                <a:rPr lang="en-US" sz="1400" b="1">
                  <a:solidFill>
                    <a:srgbClr val="22759E"/>
                  </a:solidFill>
                  <a:ea typeface="ＭＳ Ｐゴシック" pitchFamily="34" charset="-128"/>
                  <a:cs typeface="Arial" panose="020B0604020202020204" pitchFamily="34" charset="0"/>
                </a:rPr>
                <a:t>UX Designer</a:t>
              </a:r>
            </a:p>
            <a:p>
              <a:r>
                <a:rPr lang="en-US" sz="1400" b="1">
                  <a:solidFill>
                    <a:srgbClr val="22759E"/>
                  </a:solidFill>
                  <a:ea typeface="ＭＳ Ｐゴシック" pitchFamily="34" charset="-128"/>
                  <a:cs typeface="Arial" panose="020B0604020202020204" pitchFamily="34" charset="0"/>
                </a:rPr>
                <a:t>Front developer</a:t>
              </a:r>
            </a:p>
          </p:txBody>
        </p:sp>
        <p:sp>
          <p:nvSpPr>
            <p:cNvPr id="97" name="TextBox 96">
              <a:extLst>
                <a:ext uri="{FF2B5EF4-FFF2-40B4-BE49-F238E27FC236}">
                  <a16:creationId xmlns:a16="http://schemas.microsoft.com/office/drawing/2014/main" id="{EC08A747-F5CF-4B82-9254-7A37B3BFCCC2}"/>
                </a:ext>
              </a:extLst>
            </p:cNvPr>
            <p:cNvSpPr txBox="1"/>
            <p:nvPr/>
          </p:nvSpPr>
          <p:spPr>
            <a:xfrm>
              <a:off x="1366958" y="3206451"/>
              <a:ext cx="1704706" cy="307777"/>
            </a:xfrm>
            <a:prstGeom prst="rect">
              <a:avLst/>
            </a:prstGeom>
            <a:noFill/>
          </p:spPr>
          <p:txBody>
            <a:bodyPr wrap="square" rtlCol="0">
              <a:spAutoFit/>
            </a:bodyPr>
            <a:lstStyle/>
            <a:p>
              <a:pPr algn="r"/>
              <a:r>
                <a:rPr lang="en-US" sz="1400" b="1">
                  <a:solidFill>
                    <a:srgbClr val="EC098D">
                      <a:lumMod val="50000"/>
                    </a:srgbClr>
                  </a:solidFill>
                  <a:ea typeface="ＭＳ Ｐゴシック" pitchFamily="34" charset="-128"/>
                  <a:cs typeface="Arial" panose="020B0604020202020204" pitchFamily="34" charset="0"/>
                </a:rPr>
                <a:t>Scrum Master</a:t>
              </a:r>
            </a:p>
          </p:txBody>
        </p:sp>
      </p:grpSp>
      <p:pic>
        <p:nvPicPr>
          <p:cNvPr id="98" name="Picture 97">
            <a:extLst>
              <a:ext uri="{FF2B5EF4-FFF2-40B4-BE49-F238E27FC236}">
                <a16:creationId xmlns:a16="http://schemas.microsoft.com/office/drawing/2014/main" id="{B260AD35-91D8-433B-90C0-ED852EE8BD6C}"/>
              </a:ext>
            </a:extLst>
          </p:cNvPr>
          <p:cNvPicPr>
            <a:picLocks noChangeAspect="1"/>
          </p:cNvPicPr>
          <p:nvPr/>
        </p:nvPicPr>
        <p:blipFill rotWithShape="1">
          <a:blip r:embed="rId2" cstate="print">
            <a:duotone>
              <a:srgbClr val="3DBFA1">
                <a:shade val="45000"/>
                <a:satMod val="135000"/>
              </a:srgbClr>
              <a:prstClr val="white"/>
            </a:duotone>
            <a:extLst>
              <a:ext uri="{28A0092B-C50C-407E-A947-70E740481C1C}">
                <a14:useLocalDpi xmlns:a14="http://schemas.microsoft.com/office/drawing/2010/main" val="0"/>
              </a:ext>
            </a:extLst>
          </a:blip>
          <a:srcRect l="37661" t="13057" r="33989" b="58593"/>
          <a:stretch/>
        </p:blipFill>
        <p:spPr>
          <a:xfrm>
            <a:off x="3622135" y="3232775"/>
            <a:ext cx="648072" cy="648071"/>
          </a:xfrm>
          <a:prstGeom prst="ellipse">
            <a:avLst/>
          </a:prstGeom>
        </p:spPr>
      </p:pic>
      <p:pic>
        <p:nvPicPr>
          <p:cNvPr id="99" name="Picture 98">
            <a:extLst>
              <a:ext uri="{FF2B5EF4-FFF2-40B4-BE49-F238E27FC236}">
                <a16:creationId xmlns:a16="http://schemas.microsoft.com/office/drawing/2014/main" id="{D23AF335-353A-4F33-8C8F-1C5817085A73}"/>
              </a:ext>
            </a:extLst>
          </p:cNvPr>
          <p:cNvPicPr>
            <a:picLocks noChangeAspect="1"/>
          </p:cNvPicPr>
          <p:nvPr/>
        </p:nvPicPr>
        <p:blipFill rotWithShape="1">
          <a:blip r:embed="rId3" cstate="print">
            <a:duotone>
              <a:srgbClr val="3DBFA1">
                <a:shade val="45000"/>
                <a:satMod val="135000"/>
              </a:srgbClr>
              <a:prstClr val="white"/>
            </a:duotone>
            <a:extLst>
              <a:ext uri="{28A0092B-C50C-407E-A947-70E740481C1C}">
                <a14:useLocalDpi xmlns:a14="http://schemas.microsoft.com/office/drawing/2010/main" val="0"/>
              </a:ext>
            </a:extLst>
          </a:blip>
          <a:srcRect l="61996" t="63878" r="8318" b="6436"/>
          <a:stretch/>
        </p:blipFill>
        <p:spPr>
          <a:xfrm>
            <a:off x="5179473" y="4728346"/>
            <a:ext cx="612000" cy="633557"/>
          </a:xfrm>
          <a:prstGeom prst="ellipse">
            <a:avLst/>
          </a:prstGeom>
          <a:noFill/>
          <a:ln>
            <a:noFill/>
          </a:ln>
        </p:spPr>
      </p:pic>
      <p:pic>
        <p:nvPicPr>
          <p:cNvPr id="100" name="Picture 99">
            <a:extLst>
              <a:ext uri="{FF2B5EF4-FFF2-40B4-BE49-F238E27FC236}">
                <a16:creationId xmlns:a16="http://schemas.microsoft.com/office/drawing/2014/main" id="{C72A8358-952A-48BC-BF55-3F954CEA352E}"/>
              </a:ext>
            </a:extLst>
          </p:cNvPr>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1996" t="63878" r="8318" b="6436"/>
          <a:stretch/>
        </p:blipFill>
        <p:spPr>
          <a:xfrm>
            <a:off x="2131844" y="4723408"/>
            <a:ext cx="612000" cy="633557"/>
          </a:xfrm>
          <a:prstGeom prst="ellipse">
            <a:avLst/>
          </a:prstGeom>
          <a:noFill/>
          <a:ln>
            <a:noFill/>
          </a:ln>
        </p:spPr>
      </p:pic>
      <p:pic>
        <p:nvPicPr>
          <p:cNvPr id="101" name="Picture 100">
            <a:extLst>
              <a:ext uri="{FF2B5EF4-FFF2-40B4-BE49-F238E27FC236}">
                <a16:creationId xmlns:a16="http://schemas.microsoft.com/office/drawing/2014/main" id="{76ED372E-C112-47EE-B064-A6C5C2321325}"/>
              </a:ext>
            </a:extLst>
          </p:cNvPr>
          <p:cNvPicPr>
            <a:picLocks noChangeAspect="1"/>
          </p:cNvPicPr>
          <p:nvPr/>
        </p:nvPicPr>
        <p:blipFill rotWithShape="1">
          <a:blip r:embed="rId4" cstate="print">
            <a:duotone>
              <a:srgbClr val="3DBFA1">
                <a:shade val="45000"/>
                <a:satMod val="135000"/>
              </a:srgbClr>
              <a:prstClr val="white"/>
            </a:duotone>
            <a:extLst>
              <a:ext uri="{28A0092B-C50C-407E-A947-70E740481C1C}">
                <a14:useLocalDpi xmlns:a14="http://schemas.microsoft.com/office/drawing/2010/main" val="0"/>
              </a:ext>
            </a:extLst>
          </a:blip>
          <a:srcRect l="12738" t="64329" r="58912" b="7321"/>
          <a:stretch/>
        </p:blipFill>
        <p:spPr>
          <a:xfrm>
            <a:off x="4688557" y="3664860"/>
            <a:ext cx="648072" cy="648072"/>
          </a:xfrm>
          <a:prstGeom prst="ellipse">
            <a:avLst/>
          </a:prstGeom>
        </p:spPr>
      </p:pic>
      <p:pic>
        <p:nvPicPr>
          <p:cNvPr id="102" name="Picture 101">
            <a:extLst>
              <a:ext uri="{FF2B5EF4-FFF2-40B4-BE49-F238E27FC236}">
                <a16:creationId xmlns:a16="http://schemas.microsoft.com/office/drawing/2014/main" id="{40BB52B9-59F2-4019-B0F8-E2A008A3D09A}"/>
              </a:ext>
            </a:extLst>
          </p:cNvPr>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61996" t="63878" r="8318" b="6436"/>
          <a:stretch/>
        </p:blipFill>
        <p:spPr>
          <a:xfrm>
            <a:off x="2568959" y="3664860"/>
            <a:ext cx="612000" cy="633557"/>
          </a:xfrm>
          <a:prstGeom prst="ellipse">
            <a:avLst/>
          </a:prstGeom>
          <a:noFill/>
          <a:ln>
            <a:noFill/>
          </a:ln>
        </p:spPr>
      </p:pic>
      <p:sp>
        <p:nvSpPr>
          <p:cNvPr id="103" name="TextBox 102">
            <a:extLst>
              <a:ext uri="{FF2B5EF4-FFF2-40B4-BE49-F238E27FC236}">
                <a16:creationId xmlns:a16="http://schemas.microsoft.com/office/drawing/2014/main" id="{5ED1DA37-8E6D-44A7-8ED8-F25B632950C3}"/>
              </a:ext>
            </a:extLst>
          </p:cNvPr>
          <p:cNvSpPr txBox="1"/>
          <p:nvPr/>
        </p:nvSpPr>
        <p:spPr>
          <a:xfrm>
            <a:off x="686608" y="4280924"/>
            <a:ext cx="1872000" cy="307777"/>
          </a:xfrm>
          <a:prstGeom prst="rect">
            <a:avLst/>
          </a:prstGeom>
          <a:noFill/>
        </p:spPr>
        <p:txBody>
          <a:bodyPr wrap="square" rtlCol="0">
            <a:spAutoFit/>
          </a:bodyPr>
          <a:lstStyle/>
          <a:p>
            <a:pPr algn="r"/>
            <a:r>
              <a:rPr lang="en-US" sz="1400" b="1">
                <a:solidFill>
                  <a:srgbClr val="EC098D">
                    <a:lumMod val="50000"/>
                  </a:srgbClr>
                </a:solidFill>
                <a:ea typeface="ＭＳ Ｐゴシック" pitchFamily="34" charset="-128"/>
                <a:cs typeface="Arial" panose="020B0604020202020204" pitchFamily="34" charset="0"/>
              </a:rPr>
              <a:t>Product Owner</a:t>
            </a:r>
          </a:p>
        </p:txBody>
      </p:sp>
      <p:grpSp>
        <p:nvGrpSpPr>
          <p:cNvPr id="104" name="Group 103">
            <a:extLst>
              <a:ext uri="{FF2B5EF4-FFF2-40B4-BE49-F238E27FC236}">
                <a16:creationId xmlns:a16="http://schemas.microsoft.com/office/drawing/2014/main" id="{C1B1E4A7-2080-42DD-B99D-C3330041A0A8}"/>
              </a:ext>
            </a:extLst>
          </p:cNvPr>
          <p:cNvGrpSpPr/>
          <p:nvPr/>
        </p:nvGrpSpPr>
        <p:grpSpPr>
          <a:xfrm>
            <a:off x="845189" y="5767201"/>
            <a:ext cx="6249835" cy="307777"/>
            <a:chOff x="836359" y="5615600"/>
            <a:chExt cx="6249835" cy="307777"/>
          </a:xfrm>
        </p:grpSpPr>
        <p:sp>
          <p:nvSpPr>
            <p:cNvPr id="105" name="TextBox 104">
              <a:extLst>
                <a:ext uri="{FF2B5EF4-FFF2-40B4-BE49-F238E27FC236}">
                  <a16:creationId xmlns:a16="http://schemas.microsoft.com/office/drawing/2014/main" id="{393C1963-18FB-4605-8B79-6398DE1F4AEA}"/>
                </a:ext>
              </a:extLst>
            </p:cNvPr>
            <p:cNvSpPr txBox="1"/>
            <p:nvPr/>
          </p:nvSpPr>
          <p:spPr>
            <a:xfrm>
              <a:off x="836359" y="5615600"/>
              <a:ext cx="1728000" cy="307777"/>
            </a:xfrm>
            <a:prstGeom prst="rect">
              <a:avLst/>
            </a:prstGeom>
            <a:noFill/>
          </p:spPr>
          <p:txBody>
            <a:bodyPr wrap="square" rtlCol="0">
              <a:spAutoFit/>
            </a:bodyPr>
            <a:lstStyle/>
            <a:p>
              <a:pPr algn="r"/>
              <a:r>
                <a:rPr lang="en-US" sz="1400" i="1">
                  <a:solidFill>
                    <a:srgbClr val="EC098D">
                      <a:lumMod val="50000"/>
                    </a:srgbClr>
                  </a:solidFill>
                  <a:ea typeface="ＭＳ Ｐゴシック" pitchFamily="34" charset="-128"/>
                  <a:cs typeface="Arial" panose="020B0604020202020204" pitchFamily="34" charset="0"/>
                </a:rPr>
                <a:t>Business</a:t>
              </a:r>
            </a:p>
          </p:txBody>
        </p:sp>
        <p:sp>
          <p:nvSpPr>
            <p:cNvPr id="106" name="TextBox 105">
              <a:extLst>
                <a:ext uri="{FF2B5EF4-FFF2-40B4-BE49-F238E27FC236}">
                  <a16:creationId xmlns:a16="http://schemas.microsoft.com/office/drawing/2014/main" id="{C6C5223A-139F-4373-AF41-9DCDCDCC6342}"/>
                </a:ext>
              </a:extLst>
            </p:cNvPr>
            <p:cNvSpPr txBox="1"/>
            <p:nvPr/>
          </p:nvSpPr>
          <p:spPr>
            <a:xfrm>
              <a:off x="5358194" y="5615600"/>
              <a:ext cx="1728000" cy="307777"/>
            </a:xfrm>
            <a:prstGeom prst="rect">
              <a:avLst/>
            </a:prstGeom>
            <a:noFill/>
          </p:spPr>
          <p:txBody>
            <a:bodyPr wrap="square" rtlCol="0">
              <a:spAutoFit/>
            </a:bodyPr>
            <a:lstStyle>
              <a:defPPr>
                <a:defRPr lang="fr-FR"/>
              </a:defPPr>
              <a:lvl1pPr>
                <a:defRPr sz="1050" b="1" cap="small"/>
              </a:lvl1pPr>
            </a:lstStyle>
            <a:p>
              <a:r>
                <a:rPr lang="en-US" sz="1400" b="0" i="1" cap="none">
                  <a:solidFill>
                    <a:srgbClr val="22759E"/>
                  </a:solidFill>
                  <a:ea typeface="ＭＳ Ｐゴシック" pitchFamily="34" charset="-128"/>
                  <a:cs typeface="Arial" panose="020B0604020202020204" pitchFamily="34" charset="0"/>
                </a:rPr>
                <a:t>Technology</a:t>
              </a:r>
            </a:p>
          </p:txBody>
        </p:sp>
      </p:grpSp>
      <p:sp>
        <p:nvSpPr>
          <p:cNvPr id="107" name="Oval 106">
            <a:extLst>
              <a:ext uri="{FF2B5EF4-FFF2-40B4-BE49-F238E27FC236}">
                <a16:creationId xmlns:a16="http://schemas.microsoft.com/office/drawing/2014/main" id="{451020F0-D2B0-4E65-8E1D-43E2836A6249}"/>
              </a:ext>
            </a:extLst>
          </p:cNvPr>
          <p:cNvSpPr/>
          <p:nvPr/>
        </p:nvSpPr>
        <p:spPr bwMode="auto">
          <a:xfrm>
            <a:off x="3212567" y="4352229"/>
            <a:ext cx="1512565" cy="1512565"/>
          </a:xfrm>
          <a:prstGeom prst="ellipse">
            <a:avLst/>
          </a:prstGeom>
          <a:solidFill>
            <a:srgbClr val="FFFFFF">
              <a:lumMod val="75000"/>
            </a:srgbClr>
          </a:solidFill>
          <a:ln w="9525" cap="flat" cmpd="sng" algn="ctr">
            <a:noFill/>
            <a:prstDash val="solid"/>
            <a:miter lim="800000"/>
          </a:ln>
          <a:effectLst/>
        </p:spPr>
        <p:txBody>
          <a:bodyPr rtlCol="0" anchor="ctr"/>
          <a:lstStyle/>
          <a:p>
            <a:pPr algn="ctr">
              <a:spcAft>
                <a:spcPts val="300"/>
              </a:spcAft>
              <a:defRPr/>
            </a:pPr>
            <a:endParaRPr lang="en-US" sz="1400" kern="0">
              <a:solidFill>
                <a:prstClr val="black">
                  <a:lumMod val="85000"/>
                  <a:lumOff val="15000"/>
                </a:prstClr>
              </a:solidFill>
              <a:ea typeface="ＭＳ Ｐゴシック" pitchFamily="34" charset="-128"/>
            </a:endParaRPr>
          </a:p>
        </p:txBody>
      </p:sp>
      <p:sp>
        <p:nvSpPr>
          <p:cNvPr id="108" name="Oval 107">
            <a:extLst>
              <a:ext uri="{FF2B5EF4-FFF2-40B4-BE49-F238E27FC236}">
                <a16:creationId xmlns:a16="http://schemas.microsoft.com/office/drawing/2014/main" id="{DB557668-0A75-41D8-9FEF-86AB40CBCDEA}"/>
              </a:ext>
            </a:extLst>
          </p:cNvPr>
          <p:cNvSpPr/>
          <p:nvPr/>
        </p:nvSpPr>
        <p:spPr bwMode="auto">
          <a:xfrm>
            <a:off x="3252371" y="4392033"/>
            <a:ext cx="1432956" cy="1432956"/>
          </a:xfrm>
          <a:prstGeom prst="ellipse">
            <a:avLst/>
          </a:prstGeom>
          <a:solidFill>
            <a:srgbClr val="FFFFFF"/>
          </a:solidFill>
          <a:ln w="28575" cap="flat" cmpd="sng" algn="ctr">
            <a:solidFill>
              <a:srgbClr val="FFFFFF">
                <a:lumMod val="75000"/>
              </a:srgbClr>
            </a:solidFill>
            <a:prstDash val="solid"/>
            <a:miter lim="800000"/>
          </a:ln>
          <a:effectLst/>
        </p:spPr>
        <p:txBody>
          <a:bodyPr wrap="none" rtlCol="0" anchor="ctr"/>
          <a:lstStyle/>
          <a:p>
            <a:pPr algn="ctr">
              <a:spcAft>
                <a:spcPts val="300"/>
              </a:spcAft>
              <a:defRPr/>
            </a:pPr>
            <a:r>
              <a:rPr lang="en-US" b="1" kern="0">
                <a:solidFill>
                  <a:prstClr val="black">
                    <a:lumMod val="85000"/>
                    <a:lumOff val="15000"/>
                  </a:prstClr>
                </a:solidFill>
                <a:ea typeface="ＭＳ Ｐゴシック" pitchFamily="34" charset="-128"/>
                <a:cs typeface="Arial" panose="020B0604020202020204" pitchFamily="34" charset="0"/>
              </a:rPr>
              <a:t>Delivery</a:t>
            </a:r>
          </a:p>
          <a:p>
            <a:pPr algn="ctr">
              <a:spcAft>
                <a:spcPts val="300"/>
              </a:spcAft>
              <a:defRPr/>
            </a:pPr>
            <a:r>
              <a:rPr lang="en-US" b="1" kern="0">
                <a:solidFill>
                  <a:prstClr val="black">
                    <a:lumMod val="85000"/>
                    <a:lumOff val="15000"/>
                  </a:prstClr>
                </a:solidFill>
                <a:ea typeface="ＭＳ Ｐゴシック" pitchFamily="34" charset="-128"/>
                <a:cs typeface="Arial" panose="020B0604020202020204" pitchFamily="34" charset="0"/>
              </a:rPr>
              <a:t>team</a:t>
            </a:r>
          </a:p>
        </p:txBody>
      </p:sp>
      <p:sp>
        <p:nvSpPr>
          <p:cNvPr id="109" name="Rectangle 108">
            <a:extLst>
              <a:ext uri="{FF2B5EF4-FFF2-40B4-BE49-F238E27FC236}">
                <a16:creationId xmlns:a16="http://schemas.microsoft.com/office/drawing/2014/main" id="{2E21E81E-78B6-4471-8989-310BB7EFF9E2}"/>
              </a:ext>
            </a:extLst>
          </p:cNvPr>
          <p:cNvSpPr/>
          <p:nvPr/>
        </p:nvSpPr>
        <p:spPr>
          <a:xfrm>
            <a:off x="801229" y="2045494"/>
            <a:ext cx="6293795" cy="338554"/>
          </a:xfrm>
          <a:prstGeom prst="rect">
            <a:avLst/>
          </a:prstGeom>
        </p:spPr>
        <p:txBody>
          <a:bodyPr wrap="square">
            <a:spAutoFit/>
          </a:bodyPr>
          <a:lstStyle/>
          <a:p>
            <a:pPr algn="ctr" defTabSz="457200" fontAlgn="base">
              <a:spcBef>
                <a:spcPct val="0"/>
              </a:spcBef>
              <a:spcAft>
                <a:spcPct val="0"/>
              </a:spcAft>
            </a:pPr>
            <a:r>
              <a:rPr lang="en-US" sz="1600" b="1">
                <a:solidFill>
                  <a:schemeClr val="tx2">
                    <a:lumMod val="75000"/>
                    <a:lumOff val="25000"/>
                  </a:schemeClr>
                </a:solidFill>
                <a:ea typeface="ＭＳ Ｐゴシック" pitchFamily="34" charset="-128"/>
              </a:rPr>
              <a:t>The delivery team</a:t>
            </a:r>
          </a:p>
        </p:txBody>
      </p:sp>
      <p:grpSp>
        <p:nvGrpSpPr>
          <p:cNvPr id="110" name="Group 109">
            <a:extLst>
              <a:ext uri="{FF2B5EF4-FFF2-40B4-BE49-F238E27FC236}">
                <a16:creationId xmlns:a16="http://schemas.microsoft.com/office/drawing/2014/main" id="{5C814D00-EC8B-49B4-A7A4-C7280C8D1531}"/>
              </a:ext>
            </a:extLst>
          </p:cNvPr>
          <p:cNvGrpSpPr/>
          <p:nvPr/>
        </p:nvGrpSpPr>
        <p:grpSpPr>
          <a:xfrm>
            <a:off x="7796351" y="2572424"/>
            <a:ext cx="3407217" cy="3736896"/>
            <a:chOff x="8535635" y="2373196"/>
            <a:chExt cx="3407217" cy="3736896"/>
          </a:xfrm>
        </p:grpSpPr>
        <p:sp>
          <p:nvSpPr>
            <p:cNvPr id="111" name="Rectangle: Rounded Corners 110">
              <a:extLst>
                <a:ext uri="{FF2B5EF4-FFF2-40B4-BE49-F238E27FC236}">
                  <a16:creationId xmlns:a16="http://schemas.microsoft.com/office/drawing/2014/main" id="{C4F5E3F3-6FB1-4283-8E71-FA665E48A449}"/>
                </a:ext>
              </a:extLst>
            </p:cNvPr>
            <p:cNvSpPr/>
            <p:nvPr/>
          </p:nvSpPr>
          <p:spPr>
            <a:xfrm>
              <a:off x="8830340" y="5318092"/>
              <a:ext cx="3112512" cy="792000"/>
            </a:xfrm>
            <a:prstGeom prst="roundRect">
              <a:avLst/>
            </a:prstGeom>
            <a:noFill/>
            <a:ln w="19050" cap="flat" cmpd="sng" algn="ctr">
              <a:solidFill>
                <a:srgbClr val="3DBFA1"/>
              </a:solidFill>
              <a:prstDash val="solid"/>
              <a:miter lim="800000"/>
            </a:ln>
            <a:effectLst/>
          </p:spPr>
          <p:txBody>
            <a:bodyPr rtlCol="0" anchor="ctr"/>
            <a:lstStyle/>
            <a:p>
              <a:pPr algn="ctr">
                <a:defRPr/>
              </a:pPr>
              <a:endParaRPr lang="en-US" kern="0">
                <a:solidFill>
                  <a:srgbClr val="FFFFFF"/>
                </a:solidFill>
                <a:ea typeface="ＭＳ Ｐゴシック" pitchFamily="34" charset="-128"/>
              </a:endParaRPr>
            </a:p>
          </p:txBody>
        </p:sp>
        <p:sp>
          <p:nvSpPr>
            <p:cNvPr id="112" name="TextBox 111">
              <a:extLst>
                <a:ext uri="{FF2B5EF4-FFF2-40B4-BE49-F238E27FC236}">
                  <a16:creationId xmlns:a16="http://schemas.microsoft.com/office/drawing/2014/main" id="{9F23DBE5-A02E-4997-B500-ECC5A09ACF80}"/>
                </a:ext>
              </a:extLst>
            </p:cNvPr>
            <p:cNvSpPr txBox="1"/>
            <p:nvPr/>
          </p:nvSpPr>
          <p:spPr>
            <a:xfrm>
              <a:off x="9230616" y="5325524"/>
              <a:ext cx="2607780" cy="777136"/>
            </a:xfrm>
            <a:prstGeom prst="rect">
              <a:avLst/>
            </a:prstGeom>
            <a:noFill/>
          </p:spPr>
          <p:txBody>
            <a:bodyPr wrap="square" rtlCol="0">
              <a:spAutoFit/>
            </a:bodyPr>
            <a:lstStyle/>
            <a:p>
              <a:pPr>
                <a:spcAft>
                  <a:spcPts val="300"/>
                </a:spcAft>
              </a:pPr>
              <a:r>
                <a:rPr lang="en-US" sz="1400" b="1" kern="0">
                  <a:solidFill>
                    <a:srgbClr val="22759E"/>
                  </a:solidFill>
                  <a:ea typeface="ＭＳ Ｐゴシック" pitchFamily="34" charset="-128"/>
                  <a:cs typeface="Arial" panose="020B0604020202020204" pitchFamily="34" charset="0"/>
                </a:rPr>
                <a:t>Indus. team</a:t>
              </a:r>
            </a:p>
            <a:p>
              <a:pPr>
                <a:spcAft>
                  <a:spcPts val="300"/>
                </a:spcAft>
                <a:defRPr/>
              </a:pPr>
              <a:r>
                <a:rPr lang="en-US" sz="1400" kern="0">
                  <a:solidFill>
                    <a:prstClr val="black"/>
                  </a:solidFill>
                  <a:ea typeface="ＭＳ Ｐゴシック" pitchFamily="34" charset="-128"/>
                </a:rPr>
                <a:t>Take over and deploy the product once done</a:t>
              </a:r>
            </a:p>
          </p:txBody>
        </p:sp>
        <p:pic>
          <p:nvPicPr>
            <p:cNvPr id="113" name="Picture 112">
              <a:extLst>
                <a:ext uri="{FF2B5EF4-FFF2-40B4-BE49-F238E27FC236}">
                  <a16:creationId xmlns:a16="http://schemas.microsoft.com/office/drawing/2014/main" id="{A2091D82-293D-4618-807A-7B3CC9DAD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5635" y="5416004"/>
              <a:ext cx="596177" cy="596177"/>
            </a:xfrm>
            <a:prstGeom prst="rect">
              <a:avLst/>
            </a:prstGeom>
            <a:ln w="57150">
              <a:solidFill>
                <a:srgbClr val="FFFFFF"/>
              </a:solidFill>
            </a:ln>
          </p:spPr>
        </p:pic>
        <p:sp>
          <p:nvSpPr>
            <p:cNvPr id="114" name="Rectangle: Rounded Corners 113">
              <a:extLst>
                <a:ext uri="{FF2B5EF4-FFF2-40B4-BE49-F238E27FC236}">
                  <a16:creationId xmlns:a16="http://schemas.microsoft.com/office/drawing/2014/main" id="{47250FE3-A15A-490E-B84B-D3D6A76C5462}"/>
                </a:ext>
              </a:extLst>
            </p:cNvPr>
            <p:cNvSpPr/>
            <p:nvPr/>
          </p:nvSpPr>
          <p:spPr>
            <a:xfrm>
              <a:off x="8830340" y="2373196"/>
              <a:ext cx="3112512" cy="792000"/>
            </a:xfrm>
            <a:prstGeom prst="roundRect">
              <a:avLst/>
            </a:prstGeom>
            <a:noFill/>
            <a:ln w="19050" cap="flat" cmpd="sng" algn="ctr">
              <a:solidFill>
                <a:srgbClr val="6C1234"/>
              </a:solidFill>
              <a:prstDash val="solid"/>
              <a:miter lim="800000"/>
            </a:ln>
            <a:effectLst/>
          </p:spPr>
          <p:txBody>
            <a:bodyPr rtlCol="0" anchor="ctr"/>
            <a:lstStyle/>
            <a:p>
              <a:pPr algn="ctr">
                <a:defRPr/>
              </a:pPr>
              <a:endParaRPr lang="en-US" kern="0">
                <a:solidFill>
                  <a:srgbClr val="FFFFFF"/>
                </a:solidFill>
                <a:ea typeface="ＭＳ Ｐゴシック" pitchFamily="34" charset="-128"/>
              </a:endParaRPr>
            </a:p>
          </p:txBody>
        </p:sp>
        <p:pic>
          <p:nvPicPr>
            <p:cNvPr id="115" name="Picture 114">
              <a:extLst>
                <a:ext uri="{FF2B5EF4-FFF2-40B4-BE49-F238E27FC236}">
                  <a16:creationId xmlns:a16="http://schemas.microsoft.com/office/drawing/2014/main" id="{E3D5C432-A122-4002-9326-5D2E3E9F5F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5635" y="2471108"/>
              <a:ext cx="596177" cy="596177"/>
            </a:xfrm>
            <a:prstGeom prst="rect">
              <a:avLst/>
            </a:prstGeom>
            <a:ln w="57150">
              <a:solidFill>
                <a:srgbClr val="FFFFFF"/>
              </a:solidFill>
            </a:ln>
          </p:spPr>
        </p:pic>
        <p:sp>
          <p:nvSpPr>
            <p:cNvPr id="116" name="TextBox 115">
              <a:extLst>
                <a:ext uri="{FF2B5EF4-FFF2-40B4-BE49-F238E27FC236}">
                  <a16:creationId xmlns:a16="http://schemas.microsoft.com/office/drawing/2014/main" id="{0B3EC376-1D05-4C8C-B7AF-85EFC14CDAF5}"/>
                </a:ext>
              </a:extLst>
            </p:cNvPr>
            <p:cNvSpPr txBox="1"/>
            <p:nvPr/>
          </p:nvSpPr>
          <p:spPr>
            <a:xfrm>
              <a:off x="9230800" y="2380628"/>
              <a:ext cx="2607780" cy="777136"/>
            </a:xfrm>
            <a:prstGeom prst="rect">
              <a:avLst/>
            </a:prstGeom>
            <a:noFill/>
          </p:spPr>
          <p:txBody>
            <a:bodyPr wrap="square" rtlCol="0">
              <a:spAutoFit/>
            </a:bodyPr>
            <a:lstStyle/>
            <a:p>
              <a:pPr>
                <a:spcAft>
                  <a:spcPts val="300"/>
                </a:spcAft>
              </a:pPr>
              <a:r>
                <a:rPr lang="en-US" sz="1400" b="1" kern="0">
                  <a:solidFill>
                    <a:srgbClr val="EC098D">
                      <a:lumMod val="50000"/>
                    </a:srgbClr>
                  </a:solidFill>
                  <a:ea typeface="ＭＳ Ｐゴシック" pitchFamily="34" charset="-128"/>
                  <a:cs typeface="Arial" panose="020B0604020202020204" pitchFamily="34" charset="0"/>
                </a:rPr>
                <a:t>Sponsors</a:t>
              </a:r>
              <a:endParaRPr lang="en-US" sz="1400" kern="0">
                <a:solidFill>
                  <a:srgbClr val="EC098D">
                    <a:lumMod val="50000"/>
                  </a:srgbClr>
                </a:solidFill>
                <a:ea typeface="ＭＳ Ｐゴシック" pitchFamily="34" charset="-128"/>
              </a:endParaRPr>
            </a:p>
            <a:p>
              <a:pPr>
                <a:spcAft>
                  <a:spcPts val="300"/>
                </a:spcAft>
                <a:defRPr/>
              </a:pPr>
              <a:r>
                <a:rPr lang="en-US" sz="1400" kern="0">
                  <a:solidFill>
                    <a:prstClr val="black"/>
                  </a:solidFill>
                  <a:ea typeface="ＭＳ Ｐゴシック" pitchFamily="34" charset="-128"/>
                </a:rPr>
                <a:t>Ensure the involvement of the support functions</a:t>
              </a:r>
            </a:p>
          </p:txBody>
        </p:sp>
        <p:sp>
          <p:nvSpPr>
            <p:cNvPr id="117" name="Rectangle: Rounded Corners 116">
              <a:extLst>
                <a:ext uri="{FF2B5EF4-FFF2-40B4-BE49-F238E27FC236}">
                  <a16:creationId xmlns:a16="http://schemas.microsoft.com/office/drawing/2014/main" id="{875DC0E8-9F9B-4E8C-AC47-7A8669C090CD}"/>
                </a:ext>
              </a:extLst>
            </p:cNvPr>
            <p:cNvSpPr/>
            <p:nvPr/>
          </p:nvSpPr>
          <p:spPr>
            <a:xfrm>
              <a:off x="8830340" y="3354828"/>
              <a:ext cx="3112512" cy="792000"/>
            </a:xfrm>
            <a:prstGeom prst="roundRect">
              <a:avLst/>
            </a:prstGeom>
            <a:noFill/>
            <a:ln w="19050" cap="flat" cmpd="sng" algn="ctr">
              <a:solidFill>
                <a:srgbClr val="6C1234"/>
              </a:solidFill>
              <a:prstDash val="solid"/>
              <a:miter lim="800000"/>
            </a:ln>
            <a:effectLst/>
          </p:spPr>
          <p:txBody>
            <a:bodyPr rtlCol="0" anchor="ctr"/>
            <a:lstStyle/>
            <a:p>
              <a:pPr algn="ctr">
                <a:defRPr/>
              </a:pPr>
              <a:endParaRPr lang="en-US" kern="0">
                <a:solidFill>
                  <a:srgbClr val="FFFFFF"/>
                </a:solidFill>
                <a:ea typeface="ＭＳ Ｐゴシック" pitchFamily="34" charset="-128"/>
              </a:endParaRPr>
            </a:p>
          </p:txBody>
        </p:sp>
        <p:sp>
          <p:nvSpPr>
            <p:cNvPr id="118" name="TextBox 117">
              <a:extLst>
                <a:ext uri="{FF2B5EF4-FFF2-40B4-BE49-F238E27FC236}">
                  <a16:creationId xmlns:a16="http://schemas.microsoft.com/office/drawing/2014/main" id="{8E2E2C51-ED96-4866-9307-C0E52D09A57F}"/>
                </a:ext>
              </a:extLst>
            </p:cNvPr>
            <p:cNvSpPr txBox="1"/>
            <p:nvPr/>
          </p:nvSpPr>
          <p:spPr>
            <a:xfrm>
              <a:off x="9208936" y="3362260"/>
              <a:ext cx="2607780" cy="777136"/>
            </a:xfrm>
            <a:prstGeom prst="rect">
              <a:avLst/>
            </a:prstGeom>
            <a:noFill/>
          </p:spPr>
          <p:txBody>
            <a:bodyPr wrap="square" rtlCol="0">
              <a:spAutoFit/>
            </a:bodyPr>
            <a:lstStyle/>
            <a:p>
              <a:pPr>
                <a:spcAft>
                  <a:spcPts val="300"/>
                </a:spcAft>
              </a:pPr>
              <a:r>
                <a:rPr lang="en-US" sz="1400" b="1" kern="0">
                  <a:solidFill>
                    <a:srgbClr val="EC098D">
                      <a:lumMod val="50000"/>
                    </a:srgbClr>
                  </a:solidFill>
                  <a:ea typeface="ＭＳ Ｐゴシック" pitchFamily="34" charset="-128"/>
                  <a:cs typeface="Arial" panose="020B0604020202020204" pitchFamily="34" charset="0"/>
                </a:rPr>
                <a:t>Business experts</a:t>
              </a:r>
            </a:p>
            <a:p>
              <a:pPr>
                <a:spcAft>
                  <a:spcPts val="300"/>
                </a:spcAft>
                <a:defRPr/>
              </a:pPr>
              <a:r>
                <a:rPr lang="en-US" sz="1400" kern="0">
                  <a:solidFill>
                    <a:prstClr val="black"/>
                  </a:solidFill>
                  <a:ea typeface="ＭＳ Ｐゴシック" pitchFamily="34" charset="-128"/>
                </a:rPr>
                <a:t>Help to design the product, validate its value</a:t>
              </a:r>
            </a:p>
          </p:txBody>
        </p:sp>
        <p:pic>
          <p:nvPicPr>
            <p:cNvPr id="119" name="Picture 118">
              <a:extLst>
                <a:ext uri="{FF2B5EF4-FFF2-40B4-BE49-F238E27FC236}">
                  <a16:creationId xmlns:a16="http://schemas.microsoft.com/office/drawing/2014/main" id="{AF267AC8-2729-4F23-8E31-AF5B8731A0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5635" y="3452740"/>
              <a:ext cx="596177" cy="596177"/>
            </a:xfrm>
            <a:prstGeom prst="rect">
              <a:avLst/>
            </a:prstGeom>
            <a:ln w="57150">
              <a:solidFill>
                <a:srgbClr val="FFFFFF"/>
              </a:solidFill>
            </a:ln>
          </p:spPr>
        </p:pic>
        <p:sp>
          <p:nvSpPr>
            <p:cNvPr id="120" name="Rectangle: Rounded Corners 119">
              <a:extLst>
                <a:ext uri="{FF2B5EF4-FFF2-40B4-BE49-F238E27FC236}">
                  <a16:creationId xmlns:a16="http://schemas.microsoft.com/office/drawing/2014/main" id="{B7AAB577-FC3E-40F6-B906-6F8587805F5C}"/>
                </a:ext>
              </a:extLst>
            </p:cNvPr>
            <p:cNvSpPr/>
            <p:nvPr/>
          </p:nvSpPr>
          <p:spPr>
            <a:xfrm>
              <a:off x="8830340" y="4336460"/>
              <a:ext cx="3112512" cy="792000"/>
            </a:xfrm>
            <a:prstGeom prst="roundRect">
              <a:avLst/>
            </a:prstGeom>
            <a:noFill/>
            <a:ln w="19050" cap="flat" cmpd="sng" algn="ctr">
              <a:solidFill>
                <a:srgbClr val="3DBFA1"/>
              </a:solidFill>
              <a:prstDash val="solid"/>
              <a:miter lim="800000"/>
            </a:ln>
            <a:effectLst/>
          </p:spPr>
          <p:txBody>
            <a:bodyPr rtlCol="0" anchor="ctr"/>
            <a:lstStyle/>
            <a:p>
              <a:pPr algn="ctr">
                <a:defRPr/>
              </a:pPr>
              <a:endParaRPr lang="en-US" kern="0">
                <a:solidFill>
                  <a:srgbClr val="FFFFFF"/>
                </a:solidFill>
                <a:ea typeface="ＭＳ Ｐゴシック" pitchFamily="34" charset="-128"/>
              </a:endParaRPr>
            </a:p>
          </p:txBody>
        </p:sp>
        <p:sp>
          <p:nvSpPr>
            <p:cNvPr id="121" name="TextBox 120">
              <a:extLst>
                <a:ext uri="{FF2B5EF4-FFF2-40B4-BE49-F238E27FC236}">
                  <a16:creationId xmlns:a16="http://schemas.microsoft.com/office/drawing/2014/main" id="{815F8FE4-ADD3-45C0-8C68-D2213AC0550F}"/>
                </a:ext>
              </a:extLst>
            </p:cNvPr>
            <p:cNvSpPr txBox="1"/>
            <p:nvPr/>
          </p:nvSpPr>
          <p:spPr>
            <a:xfrm>
              <a:off x="9226676" y="4343892"/>
              <a:ext cx="2607780" cy="777136"/>
            </a:xfrm>
            <a:prstGeom prst="rect">
              <a:avLst/>
            </a:prstGeom>
            <a:noFill/>
          </p:spPr>
          <p:txBody>
            <a:bodyPr wrap="square" rtlCol="0">
              <a:spAutoFit/>
            </a:bodyPr>
            <a:lstStyle/>
            <a:p>
              <a:pPr>
                <a:spcAft>
                  <a:spcPts val="300"/>
                </a:spcAft>
              </a:pPr>
              <a:r>
                <a:rPr lang="en-US" sz="1400" b="1" kern="0">
                  <a:solidFill>
                    <a:srgbClr val="22759E"/>
                  </a:solidFill>
                  <a:ea typeface="ＭＳ Ｐゴシック" pitchFamily="34" charset="-128"/>
                  <a:cs typeface="Arial" panose="020B0604020202020204" pitchFamily="34" charset="0"/>
                </a:rPr>
                <a:t>Technical experts</a:t>
              </a:r>
            </a:p>
            <a:p>
              <a:pPr>
                <a:spcAft>
                  <a:spcPts val="300"/>
                </a:spcAft>
                <a:defRPr/>
              </a:pPr>
              <a:r>
                <a:rPr lang="en-US" sz="1400" kern="0">
                  <a:solidFill>
                    <a:prstClr val="black"/>
                  </a:solidFill>
                  <a:ea typeface="ＭＳ Ｐゴシック" pitchFamily="34" charset="-128"/>
                </a:rPr>
                <a:t>Support the delivery team on all the tech. aspects</a:t>
              </a:r>
            </a:p>
          </p:txBody>
        </p:sp>
        <p:pic>
          <p:nvPicPr>
            <p:cNvPr id="122" name="Picture 121">
              <a:extLst>
                <a:ext uri="{FF2B5EF4-FFF2-40B4-BE49-F238E27FC236}">
                  <a16:creationId xmlns:a16="http://schemas.microsoft.com/office/drawing/2014/main" id="{965EC2D0-367E-4D86-B5D9-9E6CD5EF2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5635" y="4434372"/>
              <a:ext cx="596177" cy="596177"/>
            </a:xfrm>
            <a:prstGeom prst="rect">
              <a:avLst/>
            </a:prstGeom>
            <a:ln w="57150">
              <a:solidFill>
                <a:srgbClr val="FFFFFF"/>
              </a:solidFill>
            </a:ln>
          </p:spPr>
        </p:pic>
      </p:grpSp>
      <p:sp>
        <p:nvSpPr>
          <p:cNvPr id="123" name="Rectangle 122">
            <a:extLst>
              <a:ext uri="{FF2B5EF4-FFF2-40B4-BE49-F238E27FC236}">
                <a16:creationId xmlns:a16="http://schemas.microsoft.com/office/drawing/2014/main" id="{A33A8AA1-4204-4017-8CBE-05C96AD550B9}"/>
              </a:ext>
            </a:extLst>
          </p:cNvPr>
          <p:cNvSpPr/>
          <p:nvPr/>
        </p:nvSpPr>
        <p:spPr>
          <a:xfrm>
            <a:off x="7796351" y="2045494"/>
            <a:ext cx="3407217" cy="338554"/>
          </a:xfrm>
          <a:prstGeom prst="rect">
            <a:avLst/>
          </a:prstGeom>
        </p:spPr>
        <p:txBody>
          <a:bodyPr wrap="square">
            <a:spAutoFit/>
          </a:bodyPr>
          <a:lstStyle/>
          <a:p>
            <a:pPr algn="ctr" defTabSz="457200" fontAlgn="base">
              <a:spcBef>
                <a:spcPct val="0"/>
              </a:spcBef>
              <a:spcAft>
                <a:spcPct val="0"/>
              </a:spcAft>
            </a:pPr>
            <a:r>
              <a:rPr lang="en-US" sz="1600" b="1">
                <a:solidFill>
                  <a:schemeClr val="tx2">
                    <a:lumMod val="75000"/>
                    <a:lumOff val="25000"/>
                  </a:schemeClr>
                </a:solidFill>
                <a:ea typeface="ＭＳ Ｐゴシック" pitchFamily="34" charset="-128"/>
              </a:rPr>
              <a:t>The support team</a:t>
            </a:r>
          </a:p>
        </p:txBody>
      </p:sp>
      <p:cxnSp>
        <p:nvCxnSpPr>
          <p:cNvPr id="124" name="Straight Connector 123">
            <a:extLst>
              <a:ext uri="{FF2B5EF4-FFF2-40B4-BE49-F238E27FC236}">
                <a16:creationId xmlns:a16="http://schemas.microsoft.com/office/drawing/2014/main" id="{1EE02FC3-B299-424A-9FD4-035B2B0792A5}"/>
              </a:ext>
            </a:extLst>
          </p:cNvPr>
          <p:cNvCxnSpPr/>
          <p:nvPr/>
        </p:nvCxnSpPr>
        <p:spPr>
          <a:xfrm>
            <a:off x="783829" y="2384048"/>
            <a:ext cx="6328595" cy="0"/>
          </a:xfrm>
          <a:prstGeom prst="line">
            <a:avLst/>
          </a:prstGeom>
          <a:ln w="19050">
            <a:solidFill>
              <a:schemeClr val="accent3">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15B7D4-312B-4F72-9802-8AC61BB83616}"/>
              </a:ext>
            </a:extLst>
          </p:cNvPr>
          <p:cNvCxnSpPr>
            <a:cxnSpLocks/>
          </p:cNvCxnSpPr>
          <p:nvPr/>
        </p:nvCxnSpPr>
        <p:spPr>
          <a:xfrm>
            <a:off x="7591747" y="2384048"/>
            <a:ext cx="3816424" cy="0"/>
          </a:xfrm>
          <a:prstGeom prst="line">
            <a:avLst/>
          </a:prstGeom>
          <a:ln w="19050">
            <a:solidFill>
              <a:schemeClr val="accent3">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35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DC7D-7D30-4311-865E-40576584B2FD}"/>
              </a:ext>
            </a:extLst>
          </p:cNvPr>
          <p:cNvSpPr>
            <a:spLocks noGrp="1"/>
          </p:cNvSpPr>
          <p:nvPr>
            <p:ph type="title"/>
          </p:nvPr>
        </p:nvSpPr>
        <p:spPr/>
        <p:txBody>
          <a:bodyPr/>
          <a:lstStyle/>
          <a:p>
            <a:r>
              <a:rPr lang="en-US"/>
              <a:t>How to structure and deliver data projects?</a:t>
            </a:r>
          </a:p>
        </p:txBody>
      </p:sp>
      <p:sp>
        <p:nvSpPr>
          <p:cNvPr id="3" name="Rectangle 2">
            <a:extLst>
              <a:ext uri="{FF2B5EF4-FFF2-40B4-BE49-F238E27FC236}">
                <a16:creationId xmlns:a16="http://schemas.microsoft.com/office/drawing/2014/main" id="{0FF439D9-131A-4159-8E2C-B637C58F8497}"/>
              </a:ext>
            </a:extLst>
          </p:cNvPr>
          <p:cNvSpPr/>
          <p:nvPr/>
        </p:nvSpPr>
        <p:spPr>
          <a:xfrm>
            <a:off x="385466" y="1278586"/>
            <a:ext cx="11421068"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Agile-Scrum methodology: the delivery organization</a:t>
            </a:r>
          </a:p>
        </p:txBody>
      </p:sp>
      <p:pic>
        <p:nvPicPr>
          <p:cNvPr id="5" name="Picture 4">
            <a:extLst>
              <a:ext uri="{FF2B5EF4-FFF2-40B4-BE49-F238E27FC236}">
                <a16:creationId xmlns:a16="http://schemas.microsoft.com/office/drawing/2014/main" id="{634D16CC-D4CF-409A-80FD-EB73C86FE58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15541" y="5146369"/>
            <a:ext cx="1558936" cy="1011227"/>
          </a:xfrm>
          <a:prstGeom prst="rect">
            <a:avLst/>
          </a:prstGeom>
        </p:spPr>
      </p:pic>
      <p:grpSp>
        <p:nvGrpSpPr>
          <p:cNvPr id="6" name="Group 5">
            <a:extLst>
              <a:ext uri="{FF2B5EF4-FFF2-40B4-BE49-F238E27FC236}">
                <a16:creationId xmlns:a16="http://schemas.microsoft.com/office/drawing/2014/main" id="{A547A533-8B20-4A5B-A81B-B99D2EB1A470}"/>
              </a:ext>
            </a:extLst>
          </p:cNvPr>
          <p:cNvGrpSpPr/>
          <p:nvPr/>
        </p:nvGrpSpPr>
        <p:grpSpPr>
          <a:xfrm>
            <a:off x="1144819" y="5205715"/>
            <a:ext cx="1449826" cy="892535"/>
            <a:chOff x="958434" y="4807012"/>
            <a:chExt cx="1449826" cy="934093"/>
          </a:xfrm>
        </p:grpSpPr>
        <p:pic>
          <p:nvPicPr>
            <p:cNvPr id="83" name="Picture 82">
              <a:extLst>
                <a:ext uri="{FF2B5EF4-FFF2-40B4-BE49-F238E27FC236}">
                  <a16:creationId xmlns:a16="http://schemas.microsoft.com/office/drawing/2014/main" id="{35A1A510-46D3-4C37-9047-943BEFA8432B}"/>
                </a:ext>
              </a:extLst>
            </p:cNvPr>
            <p:cNvPicPr>
              <a:picLocks noChangeAspect="1"/>
            </p:cNvPicPr>
            <p:nvPr/>
          </p:nvPicPr>
          <p:blipFill>
            <a:blip r:embed="rId3"/>
            <a:stretch>
              <a:fillRect/>
            </a:stretch>
          </p:blipFill>
          <p:spPr>
            <a:xfrm>
              <a:off x="958434" y="4807012"/>
              <a:ext cx="1280583" cy="676800"/>
            </a:xfrm>
            <a:prstGeom prst="rect">
              <a:avLst/>
            </a:prstGeom>
            <a:ln>
              <a:solidFill>
                <a:srgbClr val="FFFFFE">
                  <a:lumMod val="85000"/>
                </a:srgbClr>
              </a:solidFill>
            </a:ln>
            <a:effectLst>
              <a:outerShdw blurRad="50800" dist="38100" dir="2700000" algn="tl" rotWithShape="0">
                <a:prstClr val="black">
                  <a:alpha val="40000"/>
                </a:prstClr>
              </a:outerShdw>
            </a:effectLst>
          </p:spPr>
        </p:pic>
        <p:pic>
          <p:nvPicPr>
            <p:cNvPr id="84" name="Picture 83">
              <a:extLst>
                <a:ext uri="{FF2B5EF4-FFF2-40B4-BE49-F238E27FC236}">
                  <a16:creationId xmlns:a16="http://schemas.microsoft.com/office/drawing/2014/main" id="{705A88E9-5219-4265-87C2-BAB235AECD04}"/>
                </a:ext>
              </a:extLst>
            </p:cNvPr>
            <p:cNvPicPr>
              <a:picLocks noChangeAspect="1"/>
            </p:cNvPicPr>
            <p:nvPr/>
          </p:nvPicPr>
          <p:blipFill>
            <a:blip r:embed="rId4"/>
            <a:stretch>
              <a:fillRect/>
            </a:stretch>
          </p:blipFill>
          <p:spPr>
            <a:xfrm>
              <a:off x="1145566" y="5065661"/>
              <a:ext cx="1262694" cy="675444"/>
            </a:xfrm>
            <a:prstGeom prst="rect">
              <a:avLst/>
            </a:prstGeom>
            <a:ln>
              <a:solidFill>
                <a:srgbClr val="FFFFFE">
                  <a:lumMod val="85000"/>
                </a:srgbClr>
              </a:solidFill>
            </a:ln>
            <a:effectLst>
              <a:outerShdw blurRad="50800" dist="38100" dir="2700000" algn="tl" rotWithShape="0">
                <a:prstClr val="black">
                  <a:alpha val="40000"/>
                </a:prstClr>
              </a:outerShdw>
            </a:effectLst>
          </p:spPr>
        </p:pic>
      </p:grpSp>
      <p:pic>
        <p:nvPicPr>
          <p:cNvPr id="7" name="Picture 6">
            <a:extLst>
              <a:ext uri="{FF2B5EF4-FFF2-40B4-BE49-F238E27FC236}">
                <a16:creationId xmlns:a16="http://schemas.microsoft.com/office/drawing/2014/main" id="{A9E80F28-B654-4085-BE66-29D7D0414E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2465" y="5224742"/>
            <a:ext cx="894266" cy="854480"/>
          </a:xfrm>
          <a:prstGeom prst="rect">
            <a:avLst/>
          </a:prstGeom>
        </p:spPr>
      </p:pic>
      <p:sp>
        <p:nvSpPr>
          <p:cNvPr id="8" name="Rectangle 7">
            <a:extLst>
              <a:ext uri="{FF2B5EF4-FFF2-40B4-BE49-F238E27FC236}">
                <a16:creationId xmlns:a16="http://schemas.microsoft.com/office/drawing/2014/main" id="{5B26B9F9-062F-4B91-98C5-2D0029615DF8}"/>
              </a:ext>
            </a:extLst>
          </p:cNvPr>
          <p:cNvSpPr/>
          <p:nvPr/>
        </p:nvSpPr>
        <p:spPr>
          <a:xfrm>
            <a:off x="47328" y="2686719"/>
            <a:ext cx="1979584" cy="391826"/>
          </a:xfrm>
          <a:prstGeom prst="rect">
            <a:avLst/>
          </a:prstGeom>
        </p:spPr>
        <p:txBody>
          <a:bodyPr wrap="square">
            <a:spAutoFit/>
          </a:bodyPr>
          <a:lstStyle/>
          <a:p>
            <a:pPr algn="ctr" fontAlgn="ctr">
              <a:lnSpc>
                <a:spcPct val="107000"/>
              </a:lnSpc>
              <a:buClr>
                <a:srgbClr val="FF0000"/>
              </a:buClr>
            </a:pPr>
            <a:r>
              <a:rPr lang="en-US" sz="1050" b="1" kern="0">
                <a:solidFill>
                  <a:srgbClr val="009AC7"/>
                </a:solidFill>
                <a:ea typeface="ＭＳ Ｐゴシック" pitchFamily="34" charset="-128"/>
              </a:rPr>
              <a:t>Backlog</a:t>
            </a:r>
            <a:br>
              <a:rPr lang="en-US" sz="1050" b="1" kern="0">
                <a:solidFill>
                  <a:srgbClr val="009AC7"/>
                </a:solidFill>
                <a:ea typeface="ＭＳ Ｐゴシック" pitchFamily="34" charset="-128"/>
              </a:rPr>
            </a:br>
            <a:r>
              <a:rPr lang="en-US" sz="1050" b="1" kern="0">
                <a:solidFill>
                  <a:srgbClr val="009AC7"/>
                </a:solidFill>
                <a:ea typeface="ＭＳ Ｐゴシック" pitchFamily="34" charset="-128"/>
              </a:rPr>
              <a:t>grooming</a:t>
            </a:r>
          </a:p>
        </p:txBody>
      </p:sp>
      <p:cxnSp>
        <p:nvCxnSpPr>
          <p:cNvPr id="9" name="Straight Connector 8">
            <a:extLst>
              <a:ext uri="{FF2B5EF4-FFF2-40B4-BE49-F238E27FC236}">
                <a16:creationId xmlns:a16="http://schemas.microsoft.com/office/drawing/2014/main" id="{85DDCAB5-0688-4E51-A869-6ADA8E6496E9}"/>
              </a:ext>
            </a:extLst>
          </p:cNvPr>
          <p:cNvCxnSpPr/>
          <p:nvPr/>
        </p:nvCxnSpPr>
        <p:spPr bwMode="auto">
          <a:xfrm flipV="1">
            <a:off x="7518835" y="2238781"/>
            <a:ext cx="0" cy="138961"/>
          </a:xfrm>
          <a:prstGeom prst="line">
            <a:avLst/>
          </a:prstGeom>
          <a:solidFill>
            <a:srgbClr val="009AC7"/>
          </a:solidFill>
          <a:ln w="12700" cap="flat" cmpd="sng" algn="ctr">
            <a:solidFill>
              <a:srgbClr val="00264A"/>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B1B8B66D-91CB-4D4E-9A08-3705CBE4BBB3}"/>
              </a:ext>
            </a:extLst>
          </p:cNvPr>
          <p:cNvCxnSpPr/>
          <p:nvPr/>
        </p:nvCxnSpPr>
        <p:spPr bwMode="auto">
          <a:xfrm flipV="1">
            <a:off x="7518835" y="2546324"/>
            <a:ext cx="0" cy="138961"/>
          </a:xfrm>
          <a:prstGeom prst="line">
            <a:avLst/>
          </a:prstGeom>
          <a:solidFill>
            <a:srgbClr val="009AC7"/>
          </a:solidFill>
          <a:ln w="12700" cap="flat" cmpd="sng" algn="ctr">
            <a:solidFill>
              <a:srgbClr val="00264A"/>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Rectangle 10">
            <a:extLst>
              <a:ext uri="{FF2B5EF4-FFF2-40B4-BE49-F238E27FC236}">
                <a16:creationId xmlns:a16="http://schemas.microsoft.com/office/drawing/2014/main" id="{7DC2F063-7C3B-4A9F-9558-5C1F94AE0623}"/>
              </a:ext>
            </a:extLst>
          </p:cNvPr>
          <p:cNvSpPr/>
          <p:nvPr/>
        </p:nvSpPr>
        <p:spPr>
          <a:xfrm>
            <a:off x="3594024" y="2226962"/>
            <a:ext cx="1912854" cy="391826"/>
          </a:xfrm>
          <a:prstGeom prst="rect">
            <a:avLst/>
          </a:prstGeom>
        </p:spPr>
        <p:txBody>
          <a:bodyPr wrap="square">
            <a:spAutoFit/>
          </a:bodyPr>
          <a:lstStyle/>
          <a:p>
            <a:pPr algn="ctr" fontAlgn="ctr">
              <a:lnSpc>
                <a:spcPct val="107000"/>
              </a:lnSpc>
              <a:buClr>
                <a:srgbClr val="FF0000"/>
              </a:buClr>
            </a:pPr>
            <a:r>
              <a:rPr lang="en-US" sz="1050" kern="0">
                <a:solidFill>
                  <a:srgbClr val="FFFFFF">
                    <a:lumMod val="50000"/>
                  </a:srgbClr>
                </a:solidFill>
                <a:ea typeface="ＭＳ Ｐゴシック" pitchFamily="34" charset="-128"/>
              </a:rPr>
              <a:t>2 to 4-week sprint</a:t>
            </a:r>
          </a:p>
        </p:txBody>
      </p:sp>
      <p:cxnSp>
        <p:nvCxnSpPr>
          <p:cNvPr id="12" name="Straight Connector 11">
            <a:extLst>
              <a:ext uri="{FF2B5EF4-FFF2-40B4-BE49-F238E27FC236}">
                <a16:creationId xmlns:a16="http://schemas.microsoft.com/office/drawing/2014/main" id="{948AE70D-36DF-4546-A220-3288AF0D7ADF}"/>
              </a:ext>
            </a:extLst>
          </p:cNvPr>
          <p:cNvCxnSpPr/>
          <p:nvPr/>
        </p:nvCxnSpPr>
        <p:spPr bwMode="auto">
          <a:xfrm>
            <a:off x="1794384" y="2462033"/>
            <a:ext cx="5512136" cy="0"/>
          </a:xfrm>
          <a:prstGeom prst="line">
            <a:avLst/>
          </a:prstGeom>
          <a:solidFill>
            <a:srgbClr val="FF0000"/>
          </a:solidFill>
          <a:ln w="12700" cap="flat" cmpd="sng" algn="ctr">
            <a:solidFill>
              <a:srgbClr val="FFFFFF">
                <a:lumMod val="50000"/>
              </a:srgbClr>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0EFBBF4A-DD8C-41D7-AB30-CA7460872371}"/>
              </a:ext>
            </a:extLst>
          </p:cNvPr>
          <p:cNvSpPr/>
          <p:nvPr/>
        </p:nvSpPr>
        <p:spPr bwMode="auto">
          <a:xfrm>
            <a:off x="7487572" y="2426529"/>
            <a:ext cx="72000" cy="68797"/>
          </a:xfrm>
          <a:prstGeom prst="ellipse">
            <a:avLst/>
          </a:prstGeom>
          <a:solidFill>
            <a:srgbClr val="00264A"/>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000000"/>
              </a:solidFill>
              <a:effectLst/>
              <a:uLnTx/>
              <a:uFillTx/>
              <a:ea typeface="ＭＳ Ｐゴシック" pitchFamily="34" charset="-128"/>
            </a:endParaRPr>
          </a:p>
        </p:txBody>
      </p:sp>
      <p:sp>
        <p:nvSpPr>
          <p:cNvPr id="14" name="Oval 4">
            <a:extLst>
              <a:ext uri="{FF2B5EF4-FFF2-40B4-BE49-F238E27FC236}">
                <a16:creationId xmlns:a16="http://schemas.microsoft.com/office/drawing/2014/main" id="{F3A8A231-A47F-4A32-BB4E-60452BE46C93}"/>
              </a:ext>
            </a:extLst>
          </p:cNvPr>
          <p:cNvSpPr/>
          <p:nvPr/>
        </p:nvSpPr>
        <p:spPr bwMode="auto">
          <a:xfrm>
            <a:off x="1514761" y="2426529"/>
            <a:ext cx="72000" cy="68797"/>
          </a:xfrm>
          <a:prstGeom prst="ellipse">
            <a:avLst/>
          </a:prstGeom>
          <a:solidFill>
            <a:srgbClr val="00264A"/>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000000"/>
              </a:solidFill>
              <a:effectLst/>
              <a:uLnTx/>
              <a:uFillTx/>
              <a:ea typeface="ＭＳ Ｐゴシック" pitchFamily="34" charset="-128"/>
            </a:endParaRPr>
          </a:p>
        </p:txBody>
      </p:sp>
      <p:cxnSp>
        <p:nvCxnSpPr>
          <p:cNvPr id="15" name="Straight Connector 5">
            <a:extLst>
              <a:ext uri="{FF2B5EF4-FFF2-40B4-BE49-F238E27FC236}">
                <a16:creationId xmlns:a16="http://schemas.microsoft.com/office/drawing/2014/main" id="{DF779361-423A-4191-9F71-96F876814E10}"/>
              </a:ext>
            </a:extLst>
          </p:cNvPr>
          <p:cNvCxnSpPr/>
          <p:nvPr/>
        </p:nvCxnSpPr>
        <p:spPr bwMode="auto">
          <a:xfrm flipV="1">
            <a:off x="1547457" y="2238781"/>
            <a:ext cx="0" cy="138961"/>
          </a:xfrm>
          <a:prstGeom prst="line">
            <a:avLst/>
          </a:prstGeom>
          <a:solidFill>
            <a:srgbClr val="FF0000"/>
          </a:solidFill>
          <a:ln w="12700" cap="flat" cmpd="sng" algn="ctr">
            <a:solidFill>
              <a:srgbClr val="00264A"/>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4F06754A-A0A8-41F5-B191-045BC5C57301}"/>
              </a:ext>
            </a:extLst>
          </p:cNvPr>
          <p:cNvCxnSpPr/>
          <p:nvPr/>
        </p:nvCxnSpPr>
        <p:spPr bwMode="auto">
          <a:xfrm flipV="1">
            <a:off x="1547457" y="2546324"/>
            <a:ext cx="0" cy="138961"/>
          </a:xfrm>
          <a:prstGeom prst="line">
            <a:avLst/>
          </a:prstGeom>
          <a:solidFill>
            <a:srgbClr val="FF0000"/>
          </a:solidFill>
          <a:ln w="12700" cap="flat" cmpd="sng" algn="ctr">
            <a:solidFill>
              <a:srgbClr val="00264A"/>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Oval 16">
            <a:extLst>
              <a:ext uri="{FF2B5EF4-FFF2-40B4-BE49-F238E27FC236}">
                <a16:creationId xmlns:a16="http://schemas.microsoft.com/office/drawing/2014/main" id="{168B1B55-F0A8-4FFD-82E6-A2907D82254D}"/>
              </a:ext>
            </a:extLst>
          </p:cNvPr>
          <p:cNvSpPr/>
          <p:nvPr/>
        </p:nvSpPr>
        <p:spPr bwMode="auto">
          <a:xfrm>
            <a:off x="1707895"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18" name="Oval 17">
            <a:extLst>
              <a:ext uri="{FF2B5EF4-FFF2-40B4-BE49-F238E27FC236}">
                <a16:creationId xmlns:a16="http://schemas.microsoft.com/office/drawing/2014/main" id="{B476F6C2-42BE-4650-8CE4-EB4C8F391083}"/>
              </a:ext>
            </a:extLst>
          </p:cNvPr>
          <p:cNvSpPr/>
          <p:nvPr/>
        </p:nvSpPr>
        <p:spPr bwMode="auto">
          <a:xfrm>
            <a:off x="2870085"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19" name="Oval 18">
            <a:extLst>
              <a:ext uri="{FF2B5EF4-FFF2-40B4-BE49-F238E27FC236}">
                <a16:creationId xmlns:a16="http://schemas.microsoft.com/office/drawing/2014/main" id="{0C13753F-7A4F-4755-9429-9E9DE7354F29}"/>
              </a:ext>
            </a:extLst>
          </p:cNvPr>
          <p:cNvSpPr/>
          <p:nvPr/>
        </p:nvSpPr>
        <p:spPr bwMode="auto">
          <a:xfrm>
            <a:off x="3102523"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0" name="Oval 19">
            <a:extLst>
              <a:ext uri="{FF2B5EF4-FFF2-40B4-BE49-F238E27FC236}">
                <a16:creationId xmlns:a16="http://schemas.microsoft.com/office/drawing/2014/main" id="{170BD197-4DD1-49FE-96F6-02E10DD789D3}"/>
              </a:ext>
            </a:extLst>
          </p:cNvPr>
          <p:cNvSpPr/>
          <p:nvPr/>
        </p:nvSpPr>
        <p:spPr bwMode="auto">
          <a:xfrm>
            <a:off x="3334961"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1" name="Oval 20">
            <a:extLst>
              <a:ext uri="{FF2B5EF4-FFF2-40B4-BE49-F238E27FC236}">
                <a16:creationId xmlns:a16="http://schemas.microsoft.com/office/drawing/2014/main" id="{B407612B-1D40-4DFA-9673-DF57F52A5F02}"/>
              </a:ext>
            </a:extLst>
          </p:cNvPr>
          <p:cNvSpPr/>
          <p:nvPr/>
        </p:nvSpPr>
        <p:spPr bwMode="auto">
          <a:xfrm>
            <a:off x="3567399"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2" name="Oval 21">
            <a:extLst>
              <a:ext uri="{FF2B5EF4-FFF2-40B4-BE49-F238E27FC236}">
                <a16:creationId xmlns:a16="http://schemas.microsoft.com/office/drawing/2014/main" id="{1DD50089-5960-4C49-8E30-6E02C04ACDCF}"/>
              </a:ext>
            </a:extLst>
          </p:cNvPr>
          <p:cNvSpPr/>
          <p:nvPr/>
        </p:nvSpPr>
        <p:spPr bwMode="auto">
          <a:xfrm>
            <a:off x="4032275"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3" name="Oval 22">
            <a:extLst>
              <a:ext uri="{FF2B5EF4-FFF2-40B4-BE49-F238E27FC236}">
                <a16:creationId xmlns:a16="http://schemas.microsoft.com/office/drawing/2014/main" id="{359568B7-E7AD-4677-9469-991EF724BA9E}"/>
              </a:ext>
            </a:extLst>
          </p:cNvPr>
          <p:cNvSpPr/>
          <p:nvPr/>
        </p:nvSpPr>
        <p:spPr bwMode="auto">
          <a:xfrm>
            <a:off x="3799837"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4" name="Oval 23">
            <a:extLst>
              <a:ext uri="{FF2B5EF4-FFF2-40B4-BE49-F238E27FC236}">
                <a16:creationId xmlns:a16="http://schemas.microsoft.com/office/drawing/2014/main" id="{0844BB27-DC77-4C2C-BABA-D0105BA4A837}"/>
              </a:ext>
            </a:extLst>
          </p:cNvPr>
          <p:cNvSpPr/>
          <p:nvPr/>
        </p:nvSpPr>
        <p:spPr bwMode="auto">
          <a:xfrm>
            <a:off x="4264713"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5" name="Oval 24">
            <a:extLst>
              <a:ext uri="{FF2B5EF4-FFF2-40B4-BE49-F238E27FC236}">
                <a16:creationId xmlns:a16="http://schemas.microsoft.com/office/drawing/2014/main" id="{7149A9AF-64D6-4251-BED9-3AB0AAD508CB}"/>
              </a:ext>
            </a:extLst>
          </p:cNvPr>
          <p:cNvSpPr/>
          <p:nvPr/>
        </p:nvSpPr>
        <p:spPr bwMode="auto">
          <a:xfrm>
            <a:off x="4497151"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6" name="Oval 25">
            <a:extLst>
              <a:ext uri="{FF2B5EF4-FFF2-40B4-BE49-F238E27FC236}">
                <a16:creationId xmlns:a16="http://schemas.microsoft.com/office/drawing/2014/main" id="{7AD267F3-1033-46C5-98DF-85B9417A6642}"/>
              </a:ext>
            </a:extLst>
          </p:cNvPr>
          <p:cNvSpPr/>
          <p:nvPr/>
        </p:nvSpPr>
        <p:spPr bwMode="auto">
          <a:xfrm>
            <a:off x="4729589"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7" name="Oval 26">
            <a:extLst>
              <a:ext uri="{FF2B5EF4-FFF2-40B4-BE49-F238E27FC236}">
                <a16:creationId xmlns:a16="http://schemas.microsoft.com/office/drawing/2014/main" id="{9D653AC9-99A9-4F0B-A7B1-992C2137B038}"/>
              </a:ext>
            </a:extLst>
          </p:cNvPr>
          <p:cNvSpPr/>
          <p:nvPr/>
        </p:nvSpPr>
        <p:spPr bwMode="auto">
          <a:xfrm>
            <a:off x="4962027"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8" name="Oval 27">
            <a:extLst>
              <a:ext uri="{FF2B5EF4-FFF2-40B4-BE49-F238E27FC236}">
                <a16:creationId xmlns:a16="http://schemas.microsoft.com/office/drawing/2014/main" id="{7629FEDE-0234-428A-B7EA-A5AB96EBB533}"/>
              </a:ext>
            </a:extLst>
          </p:cNvPr>
          <p:cNvSpPr/>
          <p:nvPr/>
        </p:nvSpPr>
        <p:spPr bwMode="auto">
          <a:xfrm>
            <a:off x="5194465"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29" name="Oval 28">
            <a:extLst>
              <a:ext uri="{FF2B5EF4-FFF2-40B4-BE49-F238E27FC236}">
                <a16:creationId xmlns:a16="http://schemas.microsoft.com/office/drawing/2014/main" id="{AD5AF082-89C5-4E8F-9707-35902B0D9335}"/>
              </a:ext>
            </a:extLst>
          </p:cNvPr>
          <p:cNvSpPr/>
          <p:nvPr/>
        </p:nvSpPr>
        <p:spPr bwMode="auto">
          <a:xfrm>
            <a:off x="5426903"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0" name="Oval 29">
            <a:extLst>
              <a:ext uri="{FF2B5EF4-FFF2-40B4-BE49-F238E27FC236}">
                <a16:creationId xmlns:a16="http://schemas.microsoft.com/office/drawing/2014/main" id="{C5FB7BF3-C740-427E-BD74-3FB21A8CA536}"/>
              </a:ext>
            </a:extLst>
          </p:cNvPr>
          <p:cNvSpPr/>
          <p:nvPr/>
        </p:nvSpPr>
        <p:spPr bwMode="auto">
          <a:xfrm>
            <a:off x="5659341"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1" name="Oval 30">
            <a:extLst>
              <a:ext uri="{FF2B5EF4-FFF2-40B4-BE49-F238E27FC236}">
                <a16:creationId xmlns:a16="http://schemas.microsoft.com/office/drawing/2014/main" id="{E6B6EE27-228C-41D6-BF50-E4081356E4E8}"/>
              </a:ext>
            </a:extLst>
          </p:cNvPr>
          <p:cNvSpPr/>
          <p:nvPr/>
        </p:nvSpPr>
        <p:spPr bwMode="auto">
          <a:xfrm>
            <a:off x="5891779"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2" name="Oval 31">
            <a:extLst>
              <a:ext uri="{FF2B5EF4-FFF2-40B4-BE49-F238E27FC236}">
                <a16:creationId xmlns:a16="http://schemas.microsoft.com/office/drawing/2014/main" id="{8C9B5E5E-022E-4FC0-BAA1-D92F1F773677}"/>
              </a:ext>
            </a:extLst>
          </p:cNvPr>
          <p:cNvSpPr/>
          <p:nvPr/>
        </p:nvSpPr>
        <p:spPr bwMode="auto">
          <a:xfrm>
            <a:off x="6124217"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3" name="Oval 32">
            <a:extLst>
              <a:ext uri="{FF2B5EF4-FFF2-40B4-BE49-F238E27FC236}">
                <a16:creationId xmlns:a16="http://schemas.microsoft.com/office/drawing/2014/main" id="{A58DA819-70CA-4B4F-9CD8-FE936EF32A96}"/>
              </a:ext>
            </a:extLst>
          </p:cNvPr>
          <p:cNvSpPr/>
          <p:nvPr/>
        </p:nvSpPr>
        <p:spPr bwMode="auto">
          <a:xfrm>
            <a:off x="6356655"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4" name="Rectangle 33">
            <a:extLst>
              <a:ext uri="{FF2B5EF4-FFF2-40B4-BE49-F238E27FC236}">
                <a16:creationId xmlns:a16="http://schemas.microsoft.com/office/drawing/2014/main" id="{51E74177-AD9D-4FCF-9559-8FFB59E0CA2E}"/>
              </a:ext>
            </a:extLst>
          </p:cNvPr>
          <p:cNvSpPr/>
          <p:nvPr/>
        </p:nvSpPr>
        <p:spPr>
          <a:xfrm>
            <a:off x="607275" y="1970392"/>
            <a:ext cx="1903076" cy="237206"/>
          </a:xfrm>
          <a:prstGeom prst="rect">
            <a:avLst/>
          </a:prstGeom>
        </p:spPr>
        <p:txBody>
          <a:bodyPr wrap="square">
            <a:spAutoFit/>
          </a:bodyPr>
          <a:lstStyle/>
          <a:p>
            <a:pPr algn="ctr" fontAlgn="ctr">
              <a:lnSpc>
                <a:spcPct val="107000"/>
              </a:lnSpc>
              <a:buClr>
                <a:srgbClr val="FF0000"/>
              </a:buClr>
            </a:pPr>
            <a:r>
              <a:rPr lang="en-US" sz="1050" b="1" kern="0">
                <a:solidFill>
                  <a:srgbClr val="009AC7"/>
                </a:solidFill>
                <a:ea typeface="ＭＳ Ｐゴシック" pitchFamily="34" charset="-128"/>
              </a:rPr>
              <a:t>Sprint planning</a:t>
            </a:r>
          </a:p>
        </p:txBody>
      </p:sp>
      <p:sp>
        <p:nvSpPr>
          <p:cNvPr id="35" name="Rectangle 34">
            <a:extLst>
              <a:ext uri="{FF2B5EF4-FFF2-40B4-BE49-F238E27FC236}">
                <a16:creationId xmlns:a16="http://schemas.microsoft.com/office/drawing/2014/main" id="{C4071A0F-2B76-4E19-968A-BC9DCB5B54FB}"/>
              </a:ext>
            </a:extLst>
          </p:cNvPr>
          <p:cNvSpPr/>
          <p:nvPr/>
        </p:nvSpPr>
        <p:spPr>
          <a:xfrm>
            <a:off x="6176792" y="1970392"/>
            <a:ext cx="2686551" cy="391826"/>
          </a:xfrm>
          <a:prstGeom prst="rect">
            <a:avLst/>
          </a:prstGeom>
        </p:spPr>
        <p:txBody>
          <a:bodyPr wrap="square">
            <a:spAutoFit/>
          </a:bodyPr>
          <a:lstStyle/>
          <a:p>
            <a:pPr algn="ctr" fontAlgn="ctr">
              <a:lnSpc>
                <a:spcPct val="107000"/>
              </a:lnSpc>
              <a:buClr>
                <a:srgbClr val="FF0000"/>
              </a:buClr>
            </a:pPr>
            <a:r>
              <a:rPr lang="en-US" sz="1050" b="1" kern="0">
                <a:solidFill>
                  <a:srgbClr val="009AC7"/>
                </a:solidFill>
                <a:ea typeface="ＭＳ Ｐゴシック" pitchFamily="34" charset="-128"/>
              </a:rPr>
              <a:t>Sprint demo &amp; retrospective</a:t>
            </a:r>
          </a:p>
        </p:txBody>
      </p:sp>
      <p:sp>
        <p:nvSpPr>
          <p:cNvPr id="36" name="Rectangle 35">
            <a:extLst>
              <a:ext uri="{FF2B5EF4-FFF2-40B4-BE49-F238E27FC236}">
                <a16:creationId xmlns:a16="http://schemas.microsoft.com/office/drawing/2014/main" id="{63B66DF8-2E82-461A-8F97-7B3C31DCEE6C}"/>
              </a:ext>
            </a:extLst>
          </p:cNvPr>
          <p:cNvSpPr/>
          <p:nvPr/>
        </p:nvSpPr>
        <p:spPr>
          <a:xfrm>
            <a:off x="2314435" y="2640602"/>
            <a:ext cx="4472032" cy="237206"/>
          </a:xfrm>
          <a:prstGeom prst="rect">
            <a:avLst/>
          </a:prstGeom>
        </p:spPr>
        <p:txBody>
          <a:bodyPr wrap="square">
            <a:spAutoFit/>
          </a:bodyPr>
          <a:lstStyle/>
          <a:p>
            <a:pPr algn="ctr" fontAlgn="ctr">
              <a:lnSpc>
                <a:spcPct val="107000"/>
              </a:lnSpc>
              <a:buClr>
                <a:srgbClr val="FF0000"/>
              </a:buClr>
            </a:pPr>
            <a:r>
              <a:rPr lang="en-US" sz="1050" b="1" kern="0">
                <a:solidFill>
                  <a:srgbClr val="009AC7"/>
                </a:solidFill>
                <a:ea typeface="ＭＳ Ｐゴシック" pitchFamily="34" charset="-128"/>
              </a:rPr>
              <a:t>Daily stand-up meetings</a:t>
            </a:r>
          </a:p>
        </p:txBody>
      </p:sp>
      <p:sp>
        <p:nvSpPr>
          <p:cNvPr id="37" name="Oval 36">
            <a:extLst>
              <a:ext uri="{FF2B5EF4-FFF2-40B4-BE49-F238E27FC236}">
                <a16:creationId xmlns:a16="http://schemas.microsoft.com/office/drawing/2014/main" id="{F15D6D3E-81A8-4385-8B28-51D75D41A493}"/>
              </a:ext>
            </a:extLst>
          </p:cNvPr>
          <p:cNvSpPr/>
          <p:nvPr/>
        </p:nvSpPr>
        <p:spPr bwMode="auto">
          <a:xfrm>
            <a:off x="2637647"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8" name="Oval 37">
            <a:extLst>
              <a:ext uri="{FF2B5EF4-FFF2-40B4-BE49-F238E27FC236}">
                <a16:creationId xmlns:a16="http://schemas.microsoft.com/office/drawing/2014/main" id="{F6EE5B09-A4BA-400A-95B4-296DB44BD085}"/>
              </a:ext>
            </a:extLst>
          </p:cNvPr>
          <p:cNvSpPr/>
          <p:nvPr/>
        </p:nvSpPr>
        <p:spPr bwMode="auto">
          <a:xfrm>
            <a:off x="2405209"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39" name="Oval 38">
            <a:extLst>
              <a:ext uri="{FF2B5EF4-FFF2-40B4-BE49-F238E27FC236}">
                <a16:creationId xmlns:a16="http://schemas.microsoft.com/office/drawing/2014/main" id="{52CCA0D6-5438-4E32-9A5C-B41C1CF836EA}"/>
              </a:ext>
            </a:extLst>
          </p:cNvPr>
          <p:cNvSpPr/>
          <p:nvPr/>
        </p:nvSpPr>
        <p:spPr bwMode="auto">
          <a:xfrm>
            <a:off x="2172771"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0" name="Oval 39">
            <a:extLst>
              <a:ext uri="{FF2B5EF4-FFF2-40B4-BE49-F238E27FC236}">
                <a16:creationId xmlns:a16="http://schemas.microsoft.com/office/drawing/2014/main" id="{56BADA5B-44A3-4D0C-B4C7-FE1ECCC4EBA5}"/>
              </a:ext>
            </a:extLst>
          </p:cNvPr>
          <p:cNvSpPr/>
          <p:nvPr/>
        </p:nvSpPr>
        <p:spPr bwMode="auto">
          <a:xfrm>
            <a:off x="1940333"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1" name="Oval 40">
            <a:extLst>
              <a:ext uri="{FF2B5EF4-FFF2-40B4-BE49-F238E27FC236}">
                <a16:creationId xmlns:a16="http://schemas.microsoft.com/office/drawing/2014/main" id="{686CB962-9B41-4305-9F63-460421531A70}"/>
              </a:ext>
            </a:extLst>
          </p:cNvPr>
          <p:cNvSpPr/>
          <p:nvPr/>
        </p:nvSpPr>
        <p:spPr bwMode="auto">
          <a:xfrm>
            <a:off x="6589093"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2" name="Oval 41">
            <a:extLst>
              <a:ext uri="{FF2B5EF4-FFF2-40B4-BE49-F238E27FC236}">
                <a16:creationId xmlns:a16="http://schemas.microsoft.com/office/drawing/2014/main" id="{AE2C6F96-EF4F-4060-89CB-A8CDFF433A2F}"/>
              </a:ext>
            </a:extLst>
          </p:cNvPr>
          <p:cNvSpPr/>
          <p:nvPr/>
        </p:nvSpPr>
        <p:spPr bwMode="auto">
          <a:xfrm>
            <a:off x="6821531"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3" name="Oval 42">
            <a:extLst>
              <a:ext uri="{FF2B5EF4-FFF2-40B4-BE49-F238E27FC236}">
                <a16:creationId xmlns:a16="http://schemas.microsoft.com/office/drawing/2014/main" id="{23023D5E-7E3B-4A55-AD68-5377B0B96EC2}"/>
              </a:ext>
            </a:extLst>
          </p:cNvPr>
          <p:cNvSpPr/>
          <p:nvPr/>
        </p:nvSpPr>
        <p:spPr bwMode="auto">
          <a:xfrm>
            <a:off x="7053969"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4" name="Oval 43">
            <a:extLst>
              <a:ext uri="{FF2B5EF4-FFF2-40B4-BE49-F238E27FC236}">
                <a16:creationId xmlns:a16="http://schemas.microsoft.com/office/drawing/2014/main" id="{5F2206CB-209F-4E3D-951F-727EF064F0DB}"/>
              </a:ext>
            </a:extLst>
          </p:cNvPr>
          <p:cNvSpPr/>
          <p:nvPr/>
        </p:nvSpPr>
        <p:spPr bwMode="auto">
          <a:xfrm>
            <a:off x="7286407" y="2584851"/>
            <a:ext cx="72000" cy="68797"/>
          </a:xfrm>
          <a:prstGeom prst="ellipse">
            <a:avLst/>
          </a:prstGeom>
          <a:solidFill>
            <a:srgbClr val="D3D0C9"/>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1600" kern="0">
              <a:solidFill>
                <a:srgbClr val="000000"/>
              </a:solidFill>
              <a:ea typeface="ＭＳ Ｐゴシック" pitchFamily="34" charset="-128"/>
            </a:endParaRPr>
          </a:p>
        </p:txBody>
      </p:sp>
      <p:sp>
        <p:nvSpPr>
          <p:cNvPr id="45" name="Oval 44">
            <a:extLst>
              <a:ext uri="{FF2B5EF4-FFF2-40B4-BE49-F238E27FC236}">
                <a16:creationId xmlns:a16="http://schemas.microsoft.com/office/drawing/2014/main" id="{55C72987-8540-4867-A733-F12DE3B4FB07}"/>
              </a:ext>
            </a:extLst>
          </p:cNvPr>
          <p:cNvSpPr/>
          <p:nvPr/>
        </p:nvSpPr>
        <p:spPr bwMode="auto">
          <a:xfrm>
            <a:off x="752982" y="2584851"/>
            <a:ext cx="72000" cy="68797"/>
          </a:xfrm>
          <a:prstGeom prst="ellipse">
            <a:avLst/>
          </a:prstGeom>
          <a:solidFill>
            <a:srgbClr val="009AC7"/>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pitchFamily="34" charset="-128"/>
            </a:endParaRPr>
          </a:p>
        </p:txBody>
      </p:sp>
      <p:sp>
        <p:nvSpPr>
          <p:cNvPr id="46" name="Oval 45">
            <a:extLst>
              <a:ext uri="{FF2B5EF4-FFF2-40B4-BE49-F238E27FC236}">
                <a16:creationId xmlns:a16="http://schemas.microsoft.com/office/drawing/2014/main" id="{309B22D1-48AE-4AAA-A189-A2AA224AE9DB}"/>
              </a:ext>
            </a:extLst>
          </p:cNvPr>
          <p:cNvSpPr/>
          <p:nvPr/>
        </p:nvSpPr>
        <p:spPr bwMode="auto">
          <a:xfrm>
            <a:off x="1205149" y="2584851"/>
            <a:ext cx="72000" cy="68797"/>
          </a:xfrm>
          <a:prstGeom prst="ellipse">
            <a:avLst/>
          </a:prstGeom>
          <a:solidFill>
            <a:srgbClr val="009AC7"/>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pitchFamily="34" charset="-128"/>
            </a:endParaRPr>
          </a:p>
        </p:txBody>
      </p:sp>
      <p:sp>
        <p:nvSpPr>
          <p:cNvPr id="47" name="Oval 46">
            <a:extLst>
              <a:ext uri="{FF2B5EF4-FFF2-40B4-BE49-F238E27FC236}">
                <a16:creationId xmlns:a16="http://schemas.microsoft.com/office/drawing/2014/main" id="{08BB9D8C-6BF9-42A7-969E-B64C201EB13D}"/>
              </a:ext>
            </a:extLst>
          </p:cNvPr>
          <p:cNvSpPr/>
          <p:nvPr/>
        </p:nvSpPr>
        <p:spPr bwMode="auto">
          <a:xfrm>
            <a:off x="979066" y="2584851"/>
            <a:ext cx="72000" cy="68797"/>
          </a:xfrm>
          <a:prstGeom prst="ellipse">
            <a:avLst/>
          </a:prstGeom>
          <a:solidFill>
            <a:srgbClr val="009AC7"/>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pitchFamily="34" charset="-128"/>
            </a:endParaRPr>
          </a:p>
        </p:txBody>
      </p:sp>
      <p:sp>
        <p:nvSpPr>
          <p:cNvPr id="50" name="Right Brace 49">
            <a:extLst>
              <a:ext uri="{FF2B5EF4-FFF2-40B4-BE49-F238E27FC236}">
                <a16:creationId xmlns:a16="http://schemas.microsoft.com/office/drawing/2014/main" id="{8BAE6AE0-6873-4CEF-8657-057AEEE810D9}"/>
              </a:ext>
            </a:extLst>
          </p:cNvPr>
          <p:cNvSpPr/>
          <p:nvPr/>
        </p:nvSpPr>
        <p:spPr bwMode="auto">
          <a:xfrm rot="16200000">
            <a:off x="4359400" y="-656427"/>
            <a:ext cx="145941" cy="7690050"/>
          </a:xfrm>
          <a:prstGeom prst="rightBrace">
            <a:avLst/>
          </a:prstGeom>
          <a:noFill/>
          <a:ln w="12700" cap="flat" cmpd="sng" algn="ctr">
            <a:solidFill>
              <a:srgbClr val="505150">
                <a:lumMod val="60000"/>
                <a:lumOff val="40000"/>
              </a:srgbClr>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pitchFamily="34" charset="-128"/>
            </a:endParaRPr>
          </a:p>
        </p:txBody>
      </p:sp>
      <p:sp>
        <p:nvSpPr>
          <p:cNvPr id="51" name="Right Brace 50">
            <a:extLst>
              <a:ext uri="{FF2B5EF4-FFF2-40B4-BE49-F238E27FC236}">
                <a16:creationId xmlns:a16="http://schemas.microsoft.com/office/drawing/2014/main" id="{F0813266-D28D-4885-840D-8042DE7B8FC3}"/>
              </a:ext>
            </a:extLst>
          </p:cNvPr>
          <p:cNvSpPr/>
          <p:nvPr/>
        </p:nvSpPr>
        <p:spPr bwMode="auto">
          <a:xfrm rot="5400000" flipV="1">
            <a:off x="4359400" y="1125718"/>
            <a:ext cx="145941" cy="7690050"/>
          </a:xfrm>
          <a:prstGeom prst="rightBrace">
            <a:avLst/>
          </a:prstGeom>
          <a:noFill/>
          <a:ln w="12700" cap="flat" cmpd="sng" algn="ctr">
            <a:solidFill>
              <a:srgbClr val="505150">
                <a:lumMod val="60000"/>
                <a:lumOff val="40000"/>
              </a:srgbClr>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pitchFamily="34" charset="-128"/>
            </a:endParaRPr>
          </a:p>
        </p:txBody>
      </p:sp>
      <p:sp>
        <p:nvSpPr>
          <p:cNvPr id="48" name="Rectangle 47">
            <a:extLst>
              <a:ext uri="{FF2B5EF4-FFF2-40B4-BE49-F238E27FC236}">
                <a16:creationId xmlns:a16="http://schemas.microsoft.com/office/drawing/2014/main" id="{781776BC-838D-490C-83C7-195E1B4A2F8B}"/>
              </a:ext>
            </a:extLst>
          </p:cNvPr>
          <p:cNvSpPr/>
          <p:nvPr/>
        </p:nvSpPr>
        <p:spPr>
          <a:xfrm>
            <a:off x="3372624" y="6174472"/>
            <a:ext cx="2113948" cy="434482"/>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1" i="1" u="none" strike="noStrike" kern="0" cap="none" spc="0" normalizeH="0" baseline="0" noProof="0">
                <a:ln>
                  <a:noFill/>
                </a:ln>
                <a:solidFill>
                  <a:srgbClr val="009AC7"/>
                </a:solidFill>
                <a:effectLst/>
                <a:uLnTx/>
                <a:uFillTx/>
                <a:ea typeface="+mn-ea"/>
                <a:cs typeface="+mn-cs"/>
              </a:rPr>
              <a:t>Agile rituals </a:t>
            </a:r>
            <a:r>
              <a:rPr kumimoji="0" lang="en-US" sz="1100" b="0" i="1" u="none" strike="noStrike" kern="0" cap="none" spc="0" normalizeH="0" baseline="0" noProof="0">
                <a:ln>
                  <a:noFill/>
                </a:ln>
                <a:solidFill>
                  <a:srgbClr val="505150"/>
                </a:solidFill>
                <a:effectLst/>
                <a:uLnTx/>
                <a:uFillTx/>
                <a:ea typeface="+mn-ea"/>
                <a:cs typeface="+mn-cs"/>
              </a:rPr>
              <a:t>to organize delivery activities</a:t>
            </a:r>
          </a:p>
        </p:txBody>
      </p:sp>
      <p:sp>
        <p:nvSpPr>
          <p:cNvPr id="49" name="Rectangle 48">
            <a:extLst>
              <a:ext uri="{FF2B5EF4-FFF2-40B4-BE49-F238E27FC236}">
                <a16:creationId xmlns:a16="http://schemas.microsoft.com/office/drawing/2014/main" id="{7DCFF63D-5DF8-4096-BF67-11D820162DA4}"/>
              </a:ext>
            </a:extLst>
          </p:cNvPr>
          <p:cNvSpPr/>
          <p:nvPr/>
        </p:nvSpPr>
        <p:spPr>
          <a:xfrm>
            <a:off x="5938035" y="6174472"/>
            <a:ext cx="2113948" cy="434482"/>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1" i="1" u="none" strike="noStrike" kern="0" cap="none" spc="0" normalizeH="0" baseline="0" noProof="0">
                <a:ln>
                  <a:noFill/>
                </a:ln>
                <a:solidFill>
                  <a:srgbClr val="009AC7"/>
                </a:solidFill>
                <a:effectLst/>
                <a:uLnTx/>
                <a:uFillTx/>
                <a:ea typeface="+mn-ea"/>
                <a:cs typeface="+mn-cs"/>
              </a:rPr>
              <a:t>Value tracking </a:t>
            </a:r>
            <a:r>
              <a:rPr kumimoji="0" lang="en-US" sz="1100" b="0" i="1" u="none" strike="noStrike" kern="0" cap="none" spc="0" normalizeH="0" baseline="0" noProof="0">
                <a:ln>
                  <a:noFill/>
                </a:ln>
                <a:solidFill>
                  <a:srgbClr val="505150"/>
                </a:solidFill>
                <a:effectLst/>
                <a:uLnTx/>
                <a:uFillTx/>
                <a:ea typeface="+mn-ea"/>
                <a:cs typeface="+mn-cs"/>
              </a:rPr>
              <a:t>based on delivery</a:t>
            </a:r>
          </a:p>
        </p:txBody>
      </p:sp>
      <p:sp>
        <p:nvSpPr>
          <p:cNvPr id="52" name="Rectangle 51">
            <a:extLst>
              <a:ext uri="{FF2B5EF4-FFF2-40B4-BE49-F238E27FC236}">
                <a16:creationId xmlns:a16="http://schemas.microsoft.com/office/drawing/2014/main" id="{9A73103A-C8E1-4231-8F9D-690170A15951}"/>
              </a:ext>
            </a:extLst>
          </p:cNvPr>
          <p:cNvSpPr/>
          <p:nvPr/>
        </p:nvSpPr>
        <p:spPr>
          <a:xfrm>
            <a:off x="812758" y="6173354"/>
            <a:ext cx="2113948" cy="435600"/>
          </a:xfrm>
          <a:prstGeom prst="rect">
            <a:avLst/>
          </a:prstGeom>
          <a:no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1" i="1" u="none" strike="noStrike" kern="0" cap="none" spc="0" normalizeH="0" baseline="0" noProof="0">
                <a:ln>
                  <a:noFill/>
                </a:ln>
                <a:solidFill>
                  <a:srgbClr val="009AC7"/>
                </a:solidFill>
                <a:effectLst/>
                <a:uLnTx/>
                <a:uFillTx/>
                <a:ea typeface="+mn-ea"/>
                <a:cs typeface="+mn-cs"/>
              </a:rPr>
              <a:t>Product backlog</a:t>
            </a:r>
            <a:r>
              <a:rPr kumimoji="0" lang="en-US" sz="1100" b="1" i="1" u="none" strike="noStrike" kern="0" cap="none" spc="0" normalizeH="0" baseline="0" noProof="0">
                <a:ln>
                  <a:noFill/>
                </a:ln>
                <a:solidFill>
                  <a:srgbClr val="DB001A"/>
                </a:solidFill>
                <a:effectLst/>
                <a:uLnTx/>
                <a:uFillTx/>
                <a:ea typeface="+mn-ea"/>
                <a:cs typeface="+mn-cs"/>
              </a:rPr>
              <a:t> </a:t>
            </a:r>
            <a:r>
              <a:rPr kumimoji="0" lang="en-US" sz="1100" b="0" i="1" u="none" strike="noStrike" kern="0" cap="none" spc="0" normalizeH="0" baseline="0" noProof="0">
                <a:ln>
                  <a:noFill/>
                </a:ln>
                <a:solidFill>
                  <a:srgbClr val="505150"/>
                </a:solidFill>
                <a:effectLst/>
                <a:uLnTx/>
                <a:uFillTx/>
                <a:ea typeface="+mn-ea"/>
                <a:cs typeface="+mn-cs"/>
              </a:rPr>
              <a:t>to express business needs</a:t>
            </a:r>
          </a:p>
        </p:txBody>
      </p:sp>
      <p:sp>
        <p:nvSpPr>
          <p:cNvPr id="53" name="Freeform: Shape 52">
            <a:extLst>
              <a:ext uri="{FF2B5EF4-FFF2-40B4-BE49-F238E27FC236}">
                <a16:creationId xmlns:a16="http://schemas.microsoft.com/office/drawing/2014/main" id="{371218F3-5109-42B2-87C6-511FAE3A8F86}"/>
              </a:ext>
            </a:extLst>
          </p:cNvPr>
          <p:cNvSpPr/>
          <p:nvPr/>
        </p:nvSpPr>
        <p:spPr>
          <a:xfrm>
            <a:off x="3806410" y="4419385"/>
            <a:ext cx="1267116" cy="371609"/>
          </a:xfrm>
          <a:custGeom>
            <a:avLst/>
            <a:gdLst>
              <a:gd name="connsiteX0" fmla="*/ 0 w 921629"/>
              <a:gd name="connsiteY0" fmla="*/ 69246 h 415467"/>
              <a:gd name="connsiteX1" fmla="*/ 69246 w 921629"/>
              <a:gd name="connsiteY1" fmla="*/ 0 h 415467"/>
              <a:gd name="connsiteX2" fmla="*/ 852383 w 921629"/>
              <a:gd name="connsiteY2" fmla="*/ 0 h 415467"/>
              <a:gd name="connsiteX3" fmla="*/ 921629 w 921629"/>
              <a:gd name="connsiteY3" fmla="*/ 69246 h 415467"/>
              <a:gd name="connsiteX4" fmla="*/ 921629 w 921629"/>
              <a:gd name="connsiteY4" fmla="*/ 346221 h 415467"/>
              <a:gd name="connsiteX5" fmla="*/ 852383 w 921629"/>
              <a:gd name="connsiteY5" fmla="*/ 415467 h 415467"/>
              <a:gd name="connsiteX6" fmla="*/ 69246 w 921629"/>
              <a:gd name="connsiteY6" fmla="*/ 415467 h 415467"/>
              <a:gd name="connsiteX7" fmla="*/ 0 w 921629"/>
              <a:gd name="connsiteY7" fmla="*/ 346221 h 415467"/>
              <a:gd name="connsiteX8" fmla="*/ 0 w 921629"/>
              <a:gd name="connsiteY8" fmla="*/ 69246 h 4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629" h="415467">
                <a:moveTo>
                  <a:pt x="0" y="69246"/>
                </a:moveTo>
                <a:cubicBezTo>
                  <a:pt x="0" y="31002"/>
                  <a:pt x="31002" y="0"/>
                  <a:pt x="69246" y="0"/>
                </a:cubicBezTo>
                <a:lnTo>
                  <a:pt x="852383" y="0"/>
                </a:lnTo>
                <a:cubicBezTo>
                  <a:pt x="890627" y="0"/>
                  <a:pt x="921629" y="31002"/>
                  <a:pt x="921629" y="69246"/>
                </a:cubicBezTo>
                <a:lnTo>
                  <a:pt x="921629" y="346221"/>
                </a:lnTo>
                <a:cubicBezTo>
                  <a:pt x="921629" y="384465"/>
                  <a:pt x="890627" y="415467"/>
                  <a:pt x="852383" y="415467"/>
                </a:cubicBezTo>
                <a:lnTo>
                  <a:pt x="69246" y="415467"/>
                </a:lnTo>
                <a:cubicBezTo>
                  <a:pt x="31002" y="415467"/>
                  <a:pt x="0" y="384465"/>
                  <a:pt x="0" y="346221"/>
                </a:cubicBezTo>
                <a:lnTo>
                  <a:pt x="0" y="69246"/>
                </a:lnTo>
                <a:close/>
              </a:path>
            </a:pathLst>
          </a:custGeom>
          <a:solidFill>
            <a:srgbClr val="009AC7"/>
          </a:solidFill>
          <a:ln w="25400" cap="flat" cmpd="sng" algn="ctr">
            <a:noFill/>
            <a:prstDash val="solid"/>
          </a:ln>
          <a:effectLst/>
        </p:spPr>
        <p:txBody>
          <a:bodyPr spcFirstLastPara="0" vert="horz" wrap="square" lIns="62191" tIns="62191" rIns="62191" bIns="62191" numCol="1" spcCol="1270" anchor="ctr" anchorCtr="0">
            <a:noAutofit/>
          </a:bodyPr>
          <a:lstStyle/>
          <a:p>
            <a:pPr marL="0" marR="0" lvl="0" indent="0" algn="ctr" defTabSz="466725" eaLnBrk="1" fontAlgn="base"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FFFFFF"/>
                </a:solidFill>
                <a:effectLst/>
                <a:uLnTx/>
                <a:uFillTx/>
                <a:ea typeface="+mn-ea"/>
                <a:cs typeface="+mn-cs"/>
              </a:rPr>
              <a:t>Evaluation &amp; interpretation</a:t>
            </a:r>
          </a:p>
        </p:txBody>
      </p:sp>
      <p:sp>
        <p:nvSpPr>
          <p:cNvPr id="54" name="Freeform: Shape 53">
            <a:extLst>
              <a:ext uri="{FF2B5EF4-FFF2-40B4-BE49-F238E27FC236}">
                <a16:creationId xmlns:a16="http://schemas.microsoft.com/office/drawing/2014/main" id="{5E431A3A-EECE-4EE4-B74E-CF059B91F10F}"/>
              </a:ext>
            </a:extLst>
          </p:cNvPr>
          <p:cNvSpPr/>
          <p:nvPr/>
        </p:nvSpPr>
        <p:spPr>
          <a:xfrm>
            <a:off x="3806412" y="3360581"/>
            <a:ext cx="1267116" cy="371609"/>
          </a:xfrm>
          <a:custGeom>
            <a:avLst/>
            <a:gdLst>
              <a:gd name="connsiteX0" fmla="*/ 0 w 921629"/>
              <a:gd name="connsiteY0" fmla="*/ 69246 h 415467"/>
              <a:gd name="connsiteX1" fmla="*/ 69246 w 921629"/>
              <a:gd name="connsiteY1" fmla="*/ 0 h 415467"/>
              <a:gd name="connsiteX2" fmla="*/ 852383 w 921629"/>
              <a:gd name="connsiteY2" fmla="*/ 0 h 415467"/>
              <a:gd name="connsiteX3" fmla="*/ 921629 w 921629"/>
              <a:gd name="connsiteY3" fmla="*/ 69246 h 415467"/>
              <a:gd name="connsiteX4" fmla="*/ 921629 w 921629"/>
              <a:gd name="connsiteY4" fmla="*/ 346221 h 415467"/>
              <a:gd name="connsiteX5" fmla="*/ 852383 w 921629"/>
              <a:gd name="connsiteY5" fmla="*/ 415467 h 415467"/>
              <a:gd name="connsiteX6" fmla="*/ 69246 w 921629"/>
              <a:gd name="connsiteY6" fmla="*/ 415467 h 415467"/>
              <a:gd name="connsiteX7" fmla="*/ 0 w 921629"/>
              <a:gd name="connsiteY7" fmla="*/ 346221 h 415467"/>
              <a:gd name="connsiteX8" fmla="*/ 0 w 921629"/>
              <a:gd name="connsiteY8" fmla="*/ 69246 h 4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629" h="415467">
                <a:moveTo>
                  <a:pt x="0" y="69246"/>
                </a:moveTo>
                <a:cubicBezTo>
                  <a:pt x="0" y="31002"/>
                  <a:pt x="31002" y="0"/>
                  <a:pt x="69246" y="0"/>
                </a:cubicBezTo>
                <a:lnTo>
                  <a:pt x="852383" y="0"/>
                </a:lnTo>
                <a:cubicBezTo>
                  <a:pt x="890627" y="0"/>
                  <a:pt x="921629" y="31002"/>
                  <a:pt x="921629" y="69246"/>
                </a:cubicBezTo>
                <a:lnTo>
                  <a:pt x="921629" y="346221"/>
                </a:lnTo>
                <a:cubicBezTo>
                  <a:pt x="921629" y="384465"/>
                  <a:pt x="890627" y="415467"/>
                  <a:pt x="852383" y="415467"/>
                </a:cubicBezTo>
                <a:lnTo>
                  <a:pt x="69246" y="415467"/>
                </a:lnTo>
                <a:cubicBezTo>
                  <a:pt x="31002" y="415467"/>
                  <a:pt x="0" y="384465"/>
                  <a:pt x="0" y="346221"/>
                </a:cubicBezTo>
                <a:lnTo>
                  <a:pt x="0" y="69246"/>
                </a:lnTo>
                <a:close/>
              </a:path>
            </a:pathLst>
          </a:custGeom>
          <a:solidFill>
            <a:srgbClr val="009AC7"/>
          </a:solidFill>
          <a:ln w="25400" cap="flat" cmpd="sng" algn="ctr">
            <a:noFill/>
            <a:prstDash val="solid"/>
          </a:ln>
          <a:effectLst/>
        </p:spPr>
        <p:txBody>
          <a:bodyPr spcFirstLastPara="0" vert="horz" wrap="square" lIns="62191" tIns="62191" rIns="62191" bIns="62191" numCol="1" spcCol="1270" anchor="ctr" anchorCtr="0">
            <a:noAutofit/>
          </a:bodyPr>
          <a:lstStyle/>
          <a:p>
            <a:pPr marL="0" marR="0" lvl="0" indent="0" algn="ctr" defTabSz="466725" eaLnBrk="1" fontAlgn="base"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FFFFFF"/>
                </a:solidFill>
                <a:effectLst/>
                <a:uLnTx/>
                <a:uFillTx/>
                <a:ea typeface="+mn-ea"/>
                <a:cs typeface="+mn-cs"/>
              </a:rPr>
              <a:t>Data preparation</a:t>
            </a:r>
          </a:p>
        </p:txBody>
      </p:sp>
      <p:sp>
        <p:nvSpPr>
          <p:cNvPr id="55" name="Freeform: Shape 54">
            <a:extLst>
              <a:ext uri="{FF2B5EF4-FFF2-40B4-BE49-F238E27FC236}">
                <a16:creationId xmlns:a16="http://schemas.microsoft.com/office/drawing/2014/main" id="{5720A5AC-8591-418D-AD8D-08B779E19DC1}"/>
              </a:ext>
            </a:extLst>
          </p:cNvPr>
          <p:cNvSpPr/>
          <p:nvPr/>
        </p:nvSpPr>
        <p:spPr>
          <a:xfrm>
            <a:off x="3999658" y="3620937"/>
            <a:ext cx="1887721" cy="1228083"/>
          </a:xfrm>
          <a:custGeom>
            <a:avLst/>
            <a:gdLst/>
            <a:ahLst/>
            <a:cxnLst/>
            <a:rect l="0" t="0" r="0" b="0"/>
            <a:pathLst>
              <a:path>
                <a:moveTo>
                  <a:pt x="1117166" y="81131"/>
                </a:moveTo>
                <a:arcTo wR="772534" hR="772534" stAng="17789651" swAng="950106"/>
              </a:path>
            </a:pathLst>
          </a:custGeom>
          <a:noFill/>
          <a:ln w="9525" cap="flat" cmpd="sng" algn="ctr">
            <a:solidFill>
              <a:srgbClr val="00264A"/>
            </a:solidFill>
            <a:prstDash val="solid"/>
            <a:tailEnd type="triangle"/>
          </a:ln>
          <a:effec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hueOff val="0"/>
                  <a:satOff val="0"/>
                  <a:lumOff val="0"/>
                  <a:alphaOff val="0"/>
                </a:srgbClr>
              </a:solidFill>
              <a:effectLst/>
              <a:uLnTx/>
              <a:uFillTx/>
              <a:ea typeface="+mn-ea"/>
              <a:cs typeface="+mn-cs"/>
            </a:endParaRPr>
          </a:p>
        </p:txBody>
      </p:sp>
      <p:sp>
        <p:nvSpPr>
          <p:cNvPr id="56" name="Freeform: Shape 55">
            <a:extLst>
              <a:ext uri="{FF2B5EF4-FFF2-40B4-BE49-F238E27FC236}">
                <a16:creationId xmlns:a16="http://schemas.microsoft.com/office/drawing/2014/main" id="{0233A85D-487F-40A5-9634-EDCE66E736A4}"/>
              </a:ext>
            </a:extLst>
          </p:cNvPr>
          <p:cNvSpPr/>
          <p:nvPr/>
        </p:nvSpPr>
        <p:spPr>
          <a:xfrm>
            <a:off x="4994354" y="3889984"/>
            <a:ext cx="1267116" cy="371609"/>
          </a:xfrm>
          <a:custGeom>
            <a:avLst/>
            <a:gdLst>
              <a:gd name="connsiteX0" fmla="*/ 0 w 921629"/>
              <a:gd name="connsiteY0" fmla="*/ 69246 h 415467"/>
              <a:gd name="connsiteX1" fmla="*/ 69246 w 921629"/>
              <a:gd name="connsiteY1" fmla="*/ 0 h 415467"/>
              <a:gd name="connsiteX2" fmla="*/ 852383 w 921629"/>
              <a:gd name="connsiteY2" fmla="*/ 0 h 415467"/>
              <a:gd name="connsiteX3" fmla="*/ 921629 w 921629"/>
              <a:gd name="connsiteY3" fmla="*/ 69246 h 415467"/>
              <a:gd name="connsiteX4" fmla="*/ 921629 w 921629"/>
              <a:gd name="connsiteY4" fmla="*/ 346221 h 415467"/>
              <a:gd name="connsiteX5" fmla="*/ 852383 w 921629"/>
              <a:gd name="connsiteY5" fmla="*/ 415467 h 415467"/>
              <a:gd name="connsiteX6" fmla="*/ 69246 w 921629"/>
              <a:gd name="connsiteY6" fmla="*/ 415467 h 415467"/>
              <a:gd name="connsiteX7" fmla="*/ 0 w 921629"/>
              <a:gd name="connsiteY7" fmla="*/ 346221 h 415467"/>
              <a:gd name="connsiteX8" fmla="*/ 0 w 921629"/>
              <a:gd name="connsiteY8" fmla="*/ 69246 h 4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629" h="415467">
                <a:moveTo>
                  <a:pt x="0" y="69246"/>
                </a:moveTo>
                <a:cubicBezTo>
                  <a:pt x="0" y="31002"/>
                  <a:pt x="31002" y="0"/>
                  <a:pt x="69246" y="0"/>
                </a:cubicBezTo>
                <a:lnTo>
                  <a:pt x="852383" y="0"/>
                </a:lnTo>
                <a:cubicBezTo>
                  <a:pt x="890627" y="0"/>
                  <a:pt x="921629" y="31002"/>
                  <a:pt x="921629" y="69246"/>
                </a:cubicBezTo>
                <a:lnTo>
                  <a:pt x="921629" y="346221"/>
                </a:lnTo>
                <a:cubicBezTo>
                  <a:pt x="921629" y="384465"/>
                  <a:pt x="890627" y="415467"/>
                  <a:pt x="852383" y="415467"/>
                </a:cubicBezTo>
                <a:lnTo>
                  <a:pt x="69246" y="415467"/>
                </a:lnTo>
                <a:cubicBezTo>
                  <a:pt x="31002" y="415467"/>
                  <a:pt x="0" y="384465"/>
                  <a:pt x="0" y="346221"/>
                </a:cubicBezTo>
                <a:lnTo>
                  <a:pt x="0" y="69246"/>
                </a:lnTo>
                <a:close/>
              </a:path>
            </a:pathLst>
          </a:custGeom>
          <a:solidFill>
            <a:srgbClr val="009AC7"/>
          </a:solidFill>
          <a:ln w="25400" cap="flat" cmpd="sng" algn="ctr">
            <a:noFill/>
            <a:prstDash val="solid"/>
          </a:ln>
          <a:effectLst/>
        </p:spPr>
        <p:txBody>
          <a:bodyPr spcFirstLastPara="0" vert="horz" wrap="square" lIns="62191" tIns="62191" rIns="62191" bIns="62191" numCol="1" spcCol="1270" anchor="ctr" anchorCtr="0">
            <a:noAutofit/>
          </a:bodyPr>
          <a:lstStyle/>
          <a:p>
            <a:pPr marL="0" marR="0" lvl="0" indent="0" algn="ctr" defTabSz="466725" eaLnBrk="1" fontAlgn="base"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FFFFFF"/>
                </a:solidFill>
                <a:effectLst/>
                <a:uLnTx/>
                <a:uFillTx/>
                <a:ea typeface="+mn-ea"/>
                <a:cs typeface="+mn-cs"/>
              </a:rPr>
              <a:t>Modeling / Prototyping</a:t>
            </a:r>
          </a:p>
        </p:txBody>
      </p:sp>
      <p:sp>
        <p:nvSpPr>
          <p:cNvPr id="57" name="Freeform: Shape 56">
            <a:extLst>
              <a:ext uri="{FF2B5EF4-FFF2-40B4-BE49-F238E27FC236}">
                <a16:creationId xmlns:a16="http://schemas.microsoft.com/office/drawing/2014/main" id="{EC3692F6-CCA0-4EA8-B2A7-DC08A485729F}"/>
              </a:ext>
            </a:extLst>
          </p:cNvPr>
          <p:cNvSpPr/>
          <p:nvPr/>
        </p:nvSpPr>
        <p:spPr>
          <a:xfrm>
            <a:off x="4012358" y="3070502"/>
            <a:ext cx="1887721" cy="1228083"/>
          </a:xfrm>
          <a:custGeom>
            <a:avLst/>
            <a:gdLst/>
            <a:ahLst/>
            <a:cxnLst/>
            <a:rect l="0" t="0" r="0" b="0"/>
            <a:pathLst>
              <a:path>
                <a:moveTo>
                  <a:pt x="1292751" y="1343658"/>
                </a:moveTo>
                <a:arcTo wR="772534" hR="772534" stAng="2860243" swAng="950106"/>
              </a:path>
            </a:pathLst>
          </a:custGeom>
          <a:noFill/>
          <a:ln w="9525" cap="flat" cmpd="sng" algn="ctr">
            <a:solidFill>
              <a:srgbClr val="00264A"/>
            </a:solidFill>
            <a:prstDash val="solid"/>
            <a:tailEnd type="triangle"/>
          </a:ln>
          <a:effec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hueOff val="0"/>
                  <a:satOff val="0"/>
                  <a:lumOff val="0"/>
                  <a:alphaOff val="0"/>
                </a:srgbClr>
              </a:solidFill>
              <a:effectLst/>
              <a:uLnTx/>
              <a:uFillTx/>
              <a:ea typeface="+mn-ea"/>
              <a:cs typeface="+mn-cs"/>
            </a:endParaRPr>
          </a:p>
        </p:txBody>
      </p:sp>
      <p:sp>
        <p:nvSpPr>
          <p:cNvPr id="58" name="Freeform: Shape 57">
            <a:extLst>
              <a:ext uri="{FF2B5EF4-FFF2-40B4-BE49-F238E27FC236}">
                <a16:creationId xmlns:a16="http://schemas.microsoft.com/office/drawing/2014/main" id="{51E4973E-65D3-425C-A069-78BDD253E159}"/>
              </a:ext>
            </a:extLst>
          </p:cNvPr>
          <p:cNvSpPr/>
          <p:nvPr/>
        </p:nvSpPr>
        <p:spPr>
          <a:xfrm>
            <a:off x="3298628" y="3071549"/>
            <a:ext cx="1887721" cy="1228083"/>
          </a:xfrm>
          <a:custGeom>
            <a:avLst/>
            <a:gdLst/>
            <a:ahLst/>
            <a:cxnLst/>
            <a:rect l="0" t="0" r="0" b="0"/>
            <a:pathLst>
              <a:path>
                <a:moveTo>
                  <a:pt x="427901" y="1463936"/>
                </a:moveTo>
                <a:arcTo wR="772534" hR="772534" stAng="6989651" swAng="950106"/>
              </a:path>
            </a:pathLst>
          </a:custGeom>
          <a:noFill/>
          <a:ln w="9525" cap="flat" cmpd="sng" algn="ctr">
            <a:solidFill>
              <a:srgbClr val="00264A"/>
            </a:solidFill>
            <a:prstDash val="solid"/>
            <a:tailEnd type="triangle"/>
          </a:ln>
          <a:effec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hueOff val="0"/>
                  <a:satOff val="0"/>
                  <a:lumOff val="0"/>
                  <a:alphaOff val="0"/>
                </a:srgbClr>
              </a:solidFill>
              <a:effectLst/>
              <a:uLnTx/>
              <a:uFillTx/>
              <a:ea typeface="+mn-ea"/>
              <a:cs typeface="+mn-cs"/>
            </a:endParaRPr>
          </a:p>
        </p:txBody>
      </p:sp>
      <p:sp>
        <p:nvSpPr>
          <p:cNvPr id="59" name="Freeform: Shape 58">
            <a:extLst>
              <a:ext uri="{FF2B5EF4-FFF2-40B4-BE49-F238E27FC236}">
                <a16:creationId xmlns:a16="http://schemas.microsoft.com/office/drawing/2014/main" id="{03156D4F-DCBE-4E4D-975D-0E1D5BF807F1}"/>
              </a:ext>
            </a:extLst>
          </p:cNvPr>
          <p:cNvSpPr/>
          <p:nvPr/>
        </p:nvSpPr>
        <p:spPr>
          <a:xfrm>
            <a:off x="2618469" y="3889984"/>
            <a:ext cx="1267116" cy="371609"/>
          </a:xfrm>
          <a:custGeom>
            <a:avLst/>
            <a:gdLst>
              <a:gd name="connsiteX0" fmla="*/ 0 w 921629"/>
              <a:gd name="connsiteY0" fmla="*/ 69246 h 415467"/>
              <a:gd name="connsiteX1" fmla="*/ 69246 w 921629"/>
              <a:gd name="connsiteY1" fmla="*/ 0 h 415467"/>
              <a:gd name="connsiteX2" fmla="*/ 852383 w 921629"/>
              <a:gd name="connsiteY2" fmla="*/ 0 h 415467"/>
              <a:gd name="connsiteX3" fmla="*/ 921629 w 921629"/>
              <a:gd name="connsiteY3" fmla="*/ 69246 h 415467"/>
              <a:gd name="connsiteX4" fmla="*/ 921629 w 921629"/>
              <a:gd name="connsiteY4" fmla="*/ 346221 h 415467"/>
              <a:gd name="connsiteX5" fmla="*/ 852383 w 921629"/>
              <a:gd name="connsiteY5" fmla="*/ 415467 h 415467"/>
              <a:gd name="connsiteX6" fmla="*/ 69246 w 921629"/>
              <a:gd name="connsiteY6" fmla="*/ 415467 h 415467"/>
              <a:gd name="connsiteX7" fmla="*/ 0 w 921629"/>
              <a:gd name="connsiteY7" fmla="*/ 346221 h 415467"/>
              <a:gd name="connsiteX8" fmla="*/ 0 w 921629"/>
              <a:gd name="connsiteY8" fmla="*/ 69246 h 4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629" h="415467">
                <a:moveTo>
                  <a:pt x="0" y="69246"/>
                </a:moveTo>
                <a:cubicBezTo>
                  <a:pt x="0" y="31002"/>
                  <a:pt x="31002" y="0"/>
                  <a:pt x="69246" y="0"/>
                </a:cubicBezTo>
                <a:lnTo>
                  <a:pt x="852383" y="0"/>
                </a:lnTo>
                <a:cubicBezTo>
                  <a:pt x="890627" y="0"/>
                  <a:pt x="921629" y="31002"/>
                  <a:pt x="921629" y="69246"/>
                </a:cubicBezTo>
                <a:lnTo>
                  <a:pt x="921629" y="346221"/>
                </a:lnTo>
                <a:cubicBezTo>
                  <a:pt x="921629" y="384465"/>
                  <a:pt x="890627" y="415467"/>
                  <a:pt x="852383" y="415467"/>
                </a:cubicBezTo>
                <a:lnTo>
                  <a:pt x="69246" y="415467"/>
                </a:lnTo>
                <a:cubicBezTo>
                  <a:pt x="31002" y="415467"/>
                  <a:pt x="0" y="384465"/>
                  <a:pt x="0" y="346221"/>
                </a:cubicBezTo>
                <a:lnTo>
                  <a:pt x="0" y="69246"/>
                </a:lnTo>
                <a:close/>
              </a:path>
            </a:pathLst>
          </a:custGeom>
          <a:solidFill>
            <a:srgbClr val="009AC7"/>
          </a:solidFill>
          <a:ln w="25400" cap="flat" cmpd="sng" algn="ctr">
            <a:noFill/>
            <a:prstDash val="solid"/>
          </a:ln>
          <a:effectLst/>
        </p:spPr>
        <p:txBody>
          <a:bodyPr spcFirstLastPara="0" vert="horz" wrap="square" lIns="62191" tIns="62191" rIns="62191" bIns="62191" numCol="1" spcCol="1270" anchor="ctr" anchorCtr="0">
            <a:noAutofit/>
          </a:bodyPr>
          <a:lstStyle/>
          <a:p>
            <a:pPr marL="0" marR="0" lvl="0" indent="0" algn="ctr" defTabSz="466725" eaLnBrk="1" fontAlgn="base"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FFFFFF"/>
                </a:solidFill>
                <a:effectLst/>
                <a:uLnTx/>
                <a:uFillTx/>
                <a:ea typeface="+mn-ea"/>
                <a:cs typeface="+mn-cs"/>
              </a:rPr>
              <a:t>Data exploration</a:t>
            </a:r>
          </a:p>
        </p:txBody>
      </p:sp>
      <p:sp>
        <p:nvSpPr>
          <p:cNvPr id="60" name="Freeform: Shape 59">
            <a:extLst>
              <a:ext uri="{FF2B5EF4-FFF2-40B4-BE49-F238E27FC236}">
                <a16:creationId xmlns:a16="http://schemas.microsoft.com/office/drawing/2014/main" id="{74766813-B554-47EF-9AC3-9F5321B56519}"/>
              </a:ext>
            </a:extLst>
          </p:cNvPr>
          <p:cNvSpPr/>
          <p:nvPr/>
        </p:nvSpPr>
        <p:spPr>
          <a:xfrm>
            <a:off x="3311328" y="3620937"/>
            <a:ext cx="1887721" cy="1228083"/>
          </a:xfrm>
          <a:custGeom>
            <a:avLst/>
            <a:gdLst/>
            <a:ahLst/>
            <a:cxnLst/>
            <a:rect l="0" t="0" r="0" b="0"/>
            <a:pathLst>
              <a:path>
                <a:moveTo>
                  <a:pt x="252317" y="201409"/>
                </a:moveTo>
                <a:arcTo wR="772534" hR="772534" stAng="13660243" swAng="950106"/>
              </a:path>
            </a:pathLst>
          </a:custGeom>
          <a:noFill/>
          <a:ln w="9525" cap="flat" cmpd="sng" algn="ctr">
            <a:solidFill>
              <a:srgbClr val="00264A"/>
            </a:solidFill>
            <a:prstDash val="solid"/>
            <a:tailEnd type="triangle"/>
          </a:ln>
          <a:effec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hueOff val="0"/>
                  <a:satOff val="0"/>
                  <a:lumOff val="0"/>
                  <a:alphaOff val="0"/>
                </a:srgbClr>
              </a:solidFill>
              <a:effectLst/>
              <a:uLnTx/>
              <a:uFillTx/>
              <a:ea typeface="+mn-ea"/>
              <a:cs typeface="+mn-cs"/>
            </a:endParaRPr>
          </a:p>
        </p:txBody>
      </p:sp>
      <p:sp>
        <p:nvSpPr>
          <p:cNvPr id="61" name="Rectangle: Rounded Corners 7">
            <a:extLst>
              <a:ext uri="{FF2B5EF4-FFF2-40B4-BE49-F238E27FC236}">
                <a16:creationId xmlns:a16="http://schemas.microsoft.com/office/drawing/2014/main" id="{E68ED8B8-3D72-4830-8416-2E765F6E399E}"/>
              </a:ext>
            </a:extLst>
          </p:cNvPr>
          <p:cNvSpPr/>
          <p:nvPr/>
        </p:nvSpPr>
        <p:spPr bwMode="auto">
          <a:xfrm>
            <a:off x="563913" y="3890007"/>
            <a:ext cx="1427331" cy="371562"/>
          </a:xfrm>
          <a:prstGeom prst="roundRect">
            <a:avLst/>
          </a:prstGeom>
          <a:solidFill>
            <a:srgbClr val="FFFFFF">
              <a:lumMod val="85000"/>
            </a:srgbClr>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ea typeface="ＭＳ Ｐゴシック" pitchFamily="34" charset="-128"/>
              </a:rPr>
              <a:t>Business understanding</a:t>
            </a:r>
          </a:p>
        </p:txBody>
      </p:sp>
      <p:cxnSp>
        <p:nvCxnSpPr>
          <p:cNvPr id="62" name="Straight Arrow Connector 61">
            <a:extLst>
              <a:ext uri="{FF2B5EF4-FFF2-40B4-BE49-F238E27FC236}">
                <a16:creationId xmlns:a16="http://schemas.microsoft.com/office/drawing/2014/main" id="{F7AA6136-9AD8-481C-9EE3-CACEEA5EC7E2}"/>
              </a:ext>
            </a:extLst>
          </p:cNvPr>
          <p:cNvCxnSpPr/>
          <p:nvPr/>
        </p:nvCxnSpPr>
        <p:spPr bwMode="auto">
          <a:xfrm>
            <a:off x="2126350" y="4075788"/>
            <a:ext cx="357013" cy="0"/>
          </a:xfrm>
          <a:prstGeom prst="straightConnector1">
            <a:avLst/>
          </a:prstGeom>
          <a:solidFill>
            <a:srgbClr val="FF0000"/>
          </a:solidFill>
          <a:ln w="12700" cap="flat" cmpd="sng" algn="ctr">
            <a:solidFill>
              <a:srgbClr val="FFFFFF">
                <a:lumMod val="50000"/>
              </a:srgbClr>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3" name="Rectangle: Rounded Corners 43">
            <a:extLst>
              <a:ext uri="{FF2B5EF4-FFF2-40B4-BE49-F238E27FC236}">
                <a16:creationId xmlns:a16="http://schemas.microsoft.com/office/drawing/2014/main" id="{FB47386F-9245-4E07-BA96-D2ACD2382AC1}"/>
              </a:ext>
            </a:extLst>
          </p:cNvPr>
          <p:cNvSpPr/>
          <p:nvPr/>
        </p:nvSpPr>
        <p:spPr bwMode="auto">
          <a:xfrm>
            <a:off x="6873498" y="3890007"/>
            <a:ext cx="1427331" cy="371562"/>
          </a:xfrm>
          <a:prstGeom prst="roundRect">
            <a:avLst/>
          </a:prstGeom>
          <a:solidFill>
            <a:srgbClr val="FFFFFF">
              <a:lumMod val="85000"/>
            </a:srgbClr>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ea typeface="ＭＳ Ｐゴシック" pitchFamily="34" charset="-128"/>
              </a:rPr>
              <a:t>Deployment</a:t>
            </a:r>
          </a:p>
        </p:txBody>
      </p:sp>
      <p:sp>
        <p:nvSpPr>
          <p:cNvPr id="64" name="Rectangle 63">
            <a:extLst>
              <a:ext uri="{FF2B5EF4-FFF2-40B4-BE49-F238E27FC236}">
                <a16:creationId xmlns:a16="http://schemas.microsoft.com/office/drawing/2014/main" id="{B2121A22-3962-49AA-A007-0B74B9B6DBED}"/>
              </a:ext>
            </a:extLst>
          </p:cNvPr>
          <p:cNvSpPr/>
          <p:nvPr/>
        </p:nvSpPr>
        <p:spPr>
          <a:xfrm>
            <a:off x="3898285" y="3739130"/>
            <a:ext cx="1096070" cy="686526"/>
          </a:xfrm>
          <a:prstGeom prst="rect">
            <a:avLst/>
          </a:prstGeom>
        </p:spPr>
        <p:txBody>
          <a:bodyPr wrap="square" anchor="ctr">
            <a:noAutofit/>
          </a:bodyPr>
          <a:lstStyle/>
          <a:p>
            <a:pPr marL="0" marR="0" lvl="0" indent="0" algn="ctr" defTabSz="914400" eaLnBrk="1" fontAlgn="ctr" latinLnBrk="0" hangingPunct="1">
              <a:lnSpc>
                <a:spcPct val="107000"/>
              </a:lnSpc>
              <a:spcBef>
                <a:spcPts val="0"/>
              </a:spcBef>
              <a:spcAft>
                <a:spcPts val="0"/>
              </a:spcAft>
              <a:buClr>
                <a:srgbClr val="FF0000"/>
              </a:buClr>
              <a:buSzTx/>
              <a:buFontTx/>
              <a:buNone/>
              <a:tabLst/>
              <a:defRPr/>
            </a:pPr>
            <a:r>
              <a:rPr kumimoji="0" lang="en-US" sz="800" b="0" i="1" u="none" strike="noStrike" kern="0" cap="none" spc="0" normalizeH="0" baseline="0" noProof="0">
                <a:ln>
                  <a:noFill/>
                </a:ln>
                <a:solidFill>
                  <a:srgbClr val="FFFFFF">
                    <a:lumMod val="50000"/>
                  </a:srgbClr>
                </a:solidFill>
                <a:effectLst/>
                <a:uLnTx/>
                <a:uFillTx/>
                <a:ea typeface="ＭＳ Ｐゴシック" pitchFamily="34" charset="-128"/>
              </a:rPr>
              <a:t>Iteration </a:t>
            </a:r>
            <a:br>
              <a:rPr kumimoji="0" lang="en-US" sz="800" b="0" i="1" u="none" strike="noStrike" kern="0" cap="none" spc="0" normalizeH="0" baseline="0" noProof="0">
                <a:ln>
                  <a:noFill/>
                </a:ln>
                <a:solidFill>
                  <a:srgbClr val="FFFFFF">
                    <a:lumMod val="50000"/>
                  </a:srgbClr>
                </a:solidFill>
                <a:effectLst/>
                <a:uLnTx/>
                <a:uFillTx/>
                <a:ea typeface="ＭＳ Ｐゴシック" pitchFamily="34" charset="-128"/>
              </a:rPr>
            </a:br>
            <a:r>
              <a:rPr kumimoji="0" lang="en-US" sz="800" b="0" i="1" u="none" strike="noStrike" kern="0" cap="none" spc="0" normalizeH="0" baseline="0" noProof="0">
                <a:ln>
                  <a:noFill/>
                </a:ln>
                <a:solidFill>
                  <a:srgbClr val="FFFFFF">
                    <a:lumMod val="50000"/>
                  </a:srgbClr>
                </a:solidFill>
                <a:effectLst/>
                <a:uLnTx/>
                <a:uFillTx/>
                <a:ea typeface="ＭＳ Ｐゴシック" pitchFamily="34" charset="-128"/>
              </a:rPr>
              <a:t>1, 2, 3…</a:t>
            </a:r>
          </a:p>
        </p:txBody>
      </p:sp>
      <p:cxnSp>
        <p:nvCxnSpPr>
          <p:cNvPr id="65" name="Straight Arrow Connector 64">
            <a:extLst>
              <a:ext uri="{FF2B5EF4-FFF2-40B4-BE49-F238E27FC236}">
                <a16:creationId xmlns:a16="http://schemas.microsoft.com/office/drawing/2014/main" id="{A80EA36C-9145-4FF5-9EFD-95DEF49F8AF4}"/>
              </a:ext>
            </a:extLst>
          </p:cNvPr>
          <p:cNvCxnSpPr/>
          <p:nvPr/>
        </p:nvCxnSpPr>
        <p:spPr bwMode="auto">
          <a:xfrm>
            <a:off x="6388978" y="4075788"/>
            <a:ext cx="357013" cy="0"/>
          </a:xfrm>
          <a:prstGeom prst="straightConnector1">
            <a:avLst/>
          </a:prstGeom>
          <a:solidFill>
            <a:srgbClr val="FF0000"/>
          </a:solidFill>
          <a:ln w="12700" cap="flat" cmpd="sng" algn="ctr">
            <a:solidFill>
              <a:srgbClr val="FFFFFF">
                <a:lumMod val="50000"/>
              </a:srgbClr>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6" name="Rectangle 65">
            <a:extLst>
              <a:ext uri="{FF2B5EF4-FFF2-40B4-BE49-F238E27FC236}">
                <a16:creationId xmlns:a16="http://schemas.microsoft.com/office/drawing/2014/main" id="{C10FB305-4E64-4BC7-ACC5-7D6D0F7F8290}"/>
              </a:ext>
            </a:extLst>
          </p:cNvPr>
          <p:cNvSpPr/>
          <p:nvPr/>
        </p:nvSpPr>
        <p:spPr>
          <a:xfrm>
            <a:off x="2162418" y="3624293"/>
            <a:ext cx="1534350" cy="229814"/>
          </a:xfrm>
          <a:prstGeom prst="rect">
            <a:avLst/>
          </a:prstGeom>
        </p:spPr>
        <p:txBody>
          <a:bodyPr wrap="square">
            <a:spAutoFit/>
          </a:bodyPr>
          <a:lstStyle/>
          <a:p>
            <a:pPr marL="0" marR="0" lvl="0" indent="0" defTabSz="914400" eaLnBrk="1" fontAlgn="ctr" latinLnBrk="0" hangingPunct="1">
              <a:lnSpc>
                <a:spcPct val="107000"/>
              </a:lnSpc>
              <a:spcBef>
                <a:spcPct val="0"/>
              </a:spcBef>
              <a:spcAft>
                <a:spcPct val="0"/>
              </a:spcAft>
              <a:buClr>
                <a:srgbClr val="FF0000"/>
              </a:buClr>
              <a:buSzTx/>
              <a:buFontTx/>
              <a:buNone/>
              <a:tabLst/>
              <a:defRPr/>
            </a:pPr>
            <a:r>
              <a:rPr kumimoji="0" lang="en-US" sz="900" b="1" i="0" u="none" strike="noStrike" kern="0" cap="none" spc="0" normalizeH="0" baseline="0" noProof="0">
                <a:ln>
                  <a:noFill/>
                </a:ln>
                <a:solidFill>
                  <a:srgbClr val="00B050"/>
                </a:solidFill>
                <a:effectLst/>
                <a:uLnTx/>
                <a:uFillTx/>
                <a:ea typeface="ＭＳ Ｐゴシック" pitchFamily="34" charset="-128"/>
              </a:rPr>
              <a:t>User story ready</a:t>
            </a:r>
          </a:p>
        </p:txBody>
      </p:sp>
      <p:pic>
        <p:nvPicPr>
          <p:cNvPr id="67" name="Picture 66">
            <a:extLst>
              <a:ext uri="{FF2B5EF4-FFF2-40B4-BE49-F238E27FC236}">
                <a16:creationId xmlns:a16="http://schemas.microsoft.com/office/drawing/2014/main" id="{61C6E514-E4EA-4793-8C35-53297DF86C69}"/>
              </a:ext>
            </a:extLst>
          </p:cNvPr>
          <p:cNvPicPr>
            <a:picLocks noChangeAspect="1"/>
          </p:cNvPicPr>
          <p:nvPr/>
        </p:nvPicPr>
        <p:blipFill>
          <a:blip r:embed="rId6">
            <a:duotone>
              <a:srgbClr val="8DC63F">
                <a:shade val="45000"/>
                <a:satMod val="135000"/>
              </a:srgbClr>
              <a:prstClr val="white"/>
            </a:duotone>
          </a:blip>
          <a:stretch>
            <a:fillRect/>
          </a:stretch>
        </p:blipFill>
        <p:spPr>
          <a:xfrm>
            <a:off x="2017533" y="3662745"/>
            <a:ext cx="180000" cy="152909"/>
          </a:xfrm>
          <a:prstGeom prst="rect">
            <a:avLst/>
          </a:prstGeom>
        </p:spPr>
      </p:pic>
      <p:sp>
        <p:nvSpPr>
          <p:cNvPr id="68" name="Rectangle 67">
            <a:extLst>
              <a:ext uri="{FF2B5EF4-FFF2-40B4-BE49-F238E27FC236}">
                <a16:creationId xmlns:a16="http://schemas.microsoft.com/office/drawing/2014/main" id="{B09A13F4-9DDA-43D6-B0C6-BF0D6705BA86}"/>
              </a:ext>
            </a:extLst>
          </p:cNvPr>
          <p:cNvSpPr/>
          <p:nvPr/>
        </p:nvSpPr>
        <p:spPr>
          <a:xfrm>
            <a:off x="6406920" y="3624293"/>
            <a:ext cx="1484855" cy="229814"/>
          </a:xfrm>
          <a:prstGeom prst="rect">
            <a:avLst/>
          </a:prstGeom>
        </p:spPr>
        <p:txBody>
          <a:bodyPr wrap="square">
            <a:spAutoFit/>
          </a:bodyPr>
          <a:lstStyle/>
          <a:p>
            <a:pPr marL="0" marR="0" lvl="0" indent="0" defTabSz="914400" eaLnBrk="1" fontAlgn="ctr" latinLnBrk="0" hangingPunct="1">
              <a:lnSpc>
                <a:spcPct val="107000"/>
              </a:lnSpc>
              <a:spcBef>
                <a:spcPct val="0"/>
              </a:spcBef>
              <a:spcAft>
                <a:spcPct val="0"/>
              </a:spcAft>
              <a:buClr>
                <a:srgbClr val="FF0000"/>
              </a:buClr>
              <a:buSzTx/>
              <a:buFontTx/>
              <a:buNone/>
              <a:tabLst/>
              <a:defRPr/>
            </a:pPr>
            <a:r>
              <a:rPr kumimoji="0" lang="en-US" sz="900" b="1" i="0" u="none" strike="noStrike" kern="0" cap="none" spc="0" normalizeH="0" baseline="0" noProof="0">
                <a:ln>
                  <a:noFill/>
                </a:ln>
                <a:solidFill>
                  <a:srgbClr val="00B050"/>
                </a:solidFill>
                <a:effectLst/>
                <a:uLnTx/>
                <a:uFillTx/>
                <a:ea typeface="ＭＳ Ｐゴシック" pitchFamily="34" charset="-128"/>
              </a:rPr>
              <a:t>User story done</a:t>
            </a:r>
          </a:p>
        </p:txBody>
      </p:sp>
      <p:pic>
        <p:nvPicPr>
          <p:cNvPr id="69" name="Picture 68">
            <a:extLst>
              <a:ext uri="{FF2B5EF4-FFF2-40B4-BE49-F238E27FC236}">
                <a16:creationId xmlns:a16="http://schemas.microsoft.com/office/drawing/2014/main" id="{85CD3234-4757-44CD-809C-18D208113B6C}"/>
              </a:ext>
            </a:extLst>
          </p:cNvPr>
          <p:cNvPicPr>
            <a:picLocks noChangeAspect="1"/>
          </p:cNvPicPr>
          <p:nvPr/>
        </p:nvPicPr>
        <p:blipFill>
          <a:blip r:embed="rId6">
            <a:duotone>
              <a:srgbClr val="8DC63F">
                <a:shade val="45000"/>
                <a:satMod val="135000"/>
              </a:srgbClr>
              <a:prstClr val="white"/>
            </a:duotone>
          </a:blip>
          <a:stretch>
            <a:fillRect/>
          </a:stretch>
        </p:blipFill>
        <p:spPr>
          <a:xfrm>
            <a:off x="6276944" y="3661855"/>
            <a:ext cx="180000" cy="154689"/>
          </a:xfrm>
          <a:prstGeom prst="rect">
            <a:avLst/>
          </a:prstGeom>
        </p:spPr>
      </p:pic>
      <p:grpSp>
        <p:nvGrpSpPr>
          <p:cNvPr id="70" name="Group 69">
            <a:extLst>
              <a:ext uri="{FF2B5EF4-FFF2-40B4-BE49-F238E27FC236}">
                <a16:creationId xmlns:a16="http://schemas.microsoft.com/office/drawing/2014/main" id="{051CF5AF-74B9-4FCF-A4E8-FB6CD02FD344}"/>
              </a:ext>
            </a:extLst>
          </p:cNvPr>
          <p:cNvGrpSpPr/>
          <p:nvPr/>
        </p:nvGrpSpPr>
        <p:grpSpPr>
          <a:xfrm>
            <a:off x="8736063" y="1970391"/>
            <a:ext cx="3048569" cy="4609772"/>
            <a:chOff x="9022504" y="1434932"/>
            <a:chExt cx="2905972" cy="4215356"/>
          </a:xfrm>
        </p:grpSpPr>
        <p:sp>
          <p:nvSpPr>
            <p:cNvPr id="71" name="Rectangle 70">
              <a:extLst>
                <a:ext uri="{FF2B5EF4-FFF2-40B4-BE49-F238E27FC236}">
                  <a16:creationId xmlns:a16="http://schemas.microsoft.com/office/drawing/2014/main" id="{FB98227F-1095-4989-A99E-D31155C9D5B0}"/>
                </a:ext>
              </a:extLst>
            </p:cNvPr>
            <p:cNvSpPr/>
            <p:nvPr/>
          </p:nvSpPr>
          <p:spPr>
            <a:xfrm>
              <a:off x="9022504" y="1434932"/>
              <a:ext cx="2905972" cy="1223423"/>
            </a:xfrm>
            <a:prstGeom prst="rect">
              <a:avLst/>
            </a:prstGeom>
            <a:noFill/>
            <a:ln w="9525" cap="flat" cmpd="sng" algn="ctr">
              <a:noFill/>
              <a:prstDash val="solid"/>
            </a:ln>
            <a:effectLst/>
          </p:spPr>
          <p:txBody>
            <a:bodyPr lIns="90000" tIns="90000" rIns="90000" bIns="90000" rtlCol="0" anchor="ctr"/>
            <a:lstStyle/>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009AC7"/>
                  </a:solidFill>
                  <a:effectLst/>
                  <a:uLnTx/>
                  <a:uFillTx/>
                  <a:ea typeface="+mn-ea"/>
                  <a:cs typeface="+mn-cs"/>
                </a:rPr>
                <a:t>User story</a:t>
              </a:r>
            </a:p>
            <a:p>
              <a:pPr marL="0" marR="0" lvl="0" indent="0" algn="ctr" defTabSz="457200" eaLnBrk="1" fontAlgn="base" latinLnBrk="0" hangingPunct="1">
                <a:lnSpc>
                  <a:spcPct val="100000"/>
                </a:lnSpc>
                <a:spcBef>
                  <a:spcPct val="0"/>
                </a:spcBef>
                <a:spcAft>
                  <a:spcPts val="0"/>
                </a:spcAft>
                <a:buClrTx/>
                <a:buSzTx/>
                <a:buFontTx/>
                <a:buNone/>
                <a:tabLst/>
                <a:defRPr/>
              </a:pPr>
              <a:r>
                <a:rPr kumimoji="0" lang="en-US" sz="1400" b="1" i="0" u="none" strike="noStrike" kern="0" cap="none" spc="0" normalizeH="0" baseline="0" noProof="0">
                  <a:ln>
                    <a:noFill/>
                  </a:ln>
                  <a:solidFill>
                    <a:srgbClr val="505150"/>
                  </a:solidFill>
                  <a:effectLst/>
                  <a:uLnTx/>
                  <a:uFillTx/>
                  <a:ea typeface="+mn-ea"/>
                  <a:cs typeface="+mn-cs"/>
                </a:rPr>
                <a:t>As a user </a:t>
              </a:r>
              <a:r>
                <a:rPr kumimoji="0" lang="en-US" sz="1400" b="0" i="1" u="none" strike="noStrike" kern="0" cap="none" spc="0" normalizeH="0" baseline="0" noProof="0">
                  <a:ln>
                    <a:noFill/>
                  </a:ln>
                  <a:solidFill>
                    <a:srgbClr val="505150">
                      <a:lumMod val="60000"/>
                      <a:lumOff val="40000"/>
                    </a:srgbClr>
                  </a:solidFill>
                  <a:effectLst/>
                  <a:uLnTx/>
                  <a:uFillTx/>
                  <a:ea typeface="+mn-ea"/>
                  <a:cs typeface="+mn-cs"/>
                </a:rPr>
                <a:t>(type of user)</a:t>
              </a:r>
              <a:r>
                <a:rPr kumimoji="0" lang="en-US" sz="1400" b="0" i="0" u="none" strike="noStrike" kern="0" cap="none" spc="0" normalizeH="0" baseline="0" noProof="0">
                  <a:ln>
                    <a:noFill/>
                  </a:ln>
                  <a:solidFill>
                    <a:srgbClr val="505150"/>
                  </a:solidFill>
                  <a:effectLst/>
                  <a:uLnTx/>
                  <a:uFillTx/>
                  <a:ea typeface="+mn-ea"/>
                  <a:cs typeface="+mn-cs"/>
                </a:rPr>
                <a:t> </a:t>
              </a:r>
            </a:p>
            <a:p>
              <a:pPr marL="0" marR="0" lvl="0" indent="0" algn="ctr" defTabSz="457200" eaLnBrk="1" fontAlgn="base" latinLnBrk="0" hangingPunct="1">
                <a:lnSpc>
                  <a:spcPct val="100000"/>
                </a:lnSpc>
                <a:spcBef>
                  <a:spcPct val="0"/>
                </a:spcBef>
                <a:spcAft>
                  <a:spcPts val="0"/>
                </a:spcAft>
                <a:buClrTx/>
                <a:buSzTx/>
                <a:buFontTx/>
                <a:buNone/>
                <a:tabLst/>
                <a:defRPr/>
              </a:pPr>
              <a:r>
                <a:rPr kumimoji="0" lang="en-US" sz="1400" b="1" i="0" u="none" strike="noStrike" kern="0" cap="none" spc="0" normalizeH="0" baseline="0" noProof="0">
                  <a:ln>
                    <a:noFill/>
                  </a:ln>
                  <a:solidFill>
                    <a:srgbClr val="505150"/>
                  </a:solidFill>
                  <a:effectLst/>
                  <a:uLnTx/>
                  <a:uFillTx/>
                  <a:ea typeface="+mn-ea"/>
                  <a:cs typeface="+mn-cs"/>
                </a:rPr>
                <a:t>I want </a:t>
              </a:r>
              <a:r>
                <a:rPr kumimoji="0" lang="en-US" sz="1400" b="0" i="1" u="none" strike="noStrike" kern="0" cap="none" spc="0" normalizeH="0" baseline="0" noProof="0">
                  <a:ln>
                    <a:noFill/>
                  </a:ln>
                  <a:solidFill>
                    <a:srgbClr val="505150">
                      <a:lumMod val="60000"/>
                      <a:lumOff val="40000"/>
                    </a:srgbClr>
                  </a:solidFill>
                  <a:effectLst/>
                  <a:uLnTx/>
                  <a:uFillTx/>
                  <a:ea typeface="+mn-ea"/>
                  <a:cs typeface="+mn-cs"/>
                </a:rPr>
                <a:t>(functional exp.)</a:t>
              </a:r>
              <a:r>
                <a:rPr kumimoji="0" lang="en-US" sz="1400" b="0" i="0" u="none" strike="noStrike" kern="0" cap="none" spc="0" normalizeH="0" baseline="0" noProof="0">
                  <a:ln>
                    <a:noFill/>
                  </a:ln>
                  <a:solidFill>
                    <a:srgbClr val="505150">
                      <a:lumMod val="60000"/>
                      <a:lumOff val="40000"/>
                    </a:srgbClr>
                  </a:solidFill>
                  <a:effectLst/>
                  <a:uLnTx/>
                  <a:uFillTx/>
                  <a:ea typeface="+mn-ea"/>
                  <a:cs typeface="+mn-cs"/>
                </a:rPr>
                <a:t> </a:t>
              </a:r>
            </a:p>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505150"/>
                  </a:solidFill>
                  <a:effectLst/>
                  <a:uLnTx/>
                  <a:uFillTx/>
                  <a:ea typeface="+mn-ea"/>
                  <a:cs typeface="+mn-cs"/>
                </a:rPr>
                <a:t>so that </a:t>
              </a:r>
              <a:r>
                <a:rPr kumimoji="0" lang="en-US" sz="1400" b="0" i="1" u="none" strike="noStrike" kern="0" cap="none" spc="0" normalizeH="0" baseline="0" noProof="0">
                  <a:ln>
                    <a:noFill/>
                  </a:ln>
                  <a:solidFill>
                    <a:srgbClr val="505150">
                      <a:lumMod val="60000"/>
                      <a:lumOff val="40000"/>
                    </a:srgbClr>
                  </a:solidFill>
                  <a:effectLst/>
                  <a:uLnTx/>
                  <a:uFillTx/>
                  <a:ea typeface="+mn-ea"/>
                  <a:cs typeface="+mn-cs"/>
                </a:rPr>
                <a:t>(outcome)</a:t>
              </a:r>
            </a:p>
            <a:p>
              <a:pPr marL="0" marR="0" lvl="0" indent="0" algn="ctr" defTabSz="457200" eaLnBrk="1" fontAlgn="base"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505150"/>
                  </a:solidFill>
                  <a:effectLst/>
                  <a:uLnTx/>
                  <a:uFillTx/>
                  <a:ea typeface="+mn-ea"/>
                  <a:cs typeface="+mn-cs"/>
                </a:rPr>
                <a:t>Prioritized by value &amp; workload</a:t>
              </a:r>
            </a:p>
          </p:txBody>
        </p:sp>
        <p:sp>
          <p:nvSpPr>
            <p:cNvPr id="72" name="Rectangle 71">
              <a:extLst>
                <a:ext uri="{FF2B5EF4-FFF2-40B4-BE49-F238E27FC236}">
                  <a16:creationId xmlns:a16="http://schemas.microsoft.com/office/drawing/2014/main" id="{D67C64DB-9C82-4E6B-9C9D-E60F3DF6255D}"/>
                </a:ext>
              </a:extLst>
            </p:cNvPr>
            <p:cNvSpPr/>
            <p:nvPr/>
          </p:nvSpPr>
          <p:spPr>
            <a:xfrm>
              <a:off x="9022504" y="2926964"/>
              <a:ext cx="2905972" cy="1223423"/>
            </a:xfrm>
            <a:prstGeom prst="rect">
              <a:avLst/>
            </a:prstGeom>
            <a:noFill/>
            <a:ln w="9525" cap="flat" cmpd="sng" algn="ctr">
              <a:noFill/>
              <a:prstDash val="solid"/>
            </a:ln>
            <a:effectLst/>
          </p:spPr>
          <p:txBody>
            <a:bodyPr lIns="90000" tIns="90000" rIns="90000" bIns="90000" rtlCol="0" anchor="ctr"/>
            <a:lstStyle/>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00B050"/>
                  </a:solidFill>
                  <a:effectLst/>
                  <a:uLnTx/>
                  <a:uFillTx/>
                  <a:ea typeface="+mn-ea"/>
                  <a:cs typeface="+mn-cs"/>
                </a:rPr>
                <a:t>Definition of ready</a:t>
              </a:r>
            </a:p>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505150"/>
                  </a:solidFill>
                  <a:effectLst/>
                  <a:uLnTx/>
                  <a:uFillTx/>
                  <a:ea typeface="+mn-ea"/>
                  <a:cs typeface="+mn-cs"/>
                </a:rPr>
                <a:t>As a developer, I agree to include a US in a sprint when it meets the following conditions</a:t>
              </a:r>
            </a:p>
          </p:txBody>
        </p:sp>
        <p:sp>
          <p:nvSpPr>
            <p:cNvPr id="73" name="Rectangle 72">
              <a:extLst>
                <a:ext uri="{FF2B5EF4-FFF2-40B4-BE49-F238E27FC236}">
                  <a16:creationId xmlns:a16="http://schemas.microsoft.com/office/drawing/2014/main" id="{6BFDB89D-A72B-43B5-86A9-7FD18A021B05}"/>
                </a:ext>
              </a:extLst>
            </p:cNvPr>
            <p:cNvSpPr/>
            <p:nvPr/>
          </p:nvSpPr>
          <p:spPr>
            <a:xfrm>
              <a:off x="9022504" y="4426865"/>
              <a:ext cx="2905972" cy="1223423"/>
            </a:xfrm>
            <a:prstGeom prst="rect">
              <a:avLst/>
            </a:prstGeom>
            <a:noFill/>
            <a:ln w="9525" cap="flat" cmpd="sng" algn="ctr">
              <a:noFill/>
              <a:prstDash val="solid"/>
            </a:ln>
            <a:effectLst/>
          </p:spPr>
          <p:txBody>
            <a:bodyPr lIns="90000" tIns="90000" rIns="90000" bIns="90000" rtlCol="0" anchor="ctr"/>
            <a:lstStyle/>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00B050"/>
                  </a:solidFill>
                  <a:effectLst/>
                  <a:uLnTx/>
                  <a:uFillTx/>
                  <a:ea typeface="+mn-ea"/>
                  <a:cs typeface="+mn-cs"/>
                </a:rPr>
                <a:t>Definition of done</a:t>
              </a:r>
            </a:p>
            <a:p>
              <a:pPr marL="0" marR="0" lvl="0" indent="0" algn="ctr" defTabSz="45720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505150"/>
                  </a:solidFill>
                  <a:effectLst/>
                  <a:uLnTx/>
                  <a:uFillTx/>
                  <a:ea typeface="+mn-ea"/>
                  <a:cs typeface="+mn-cs"/>
                </a:rPr>
                <a:t>As a PO, I consider that a US is delivered when it meets the following conditions</a:t>
              </a:r>
            </a:p>
          </p:txBody>
        </p:sp>
        <p:grpSp>
          <p:nvGrpSpPr>
            <p:cNvPr id="74" name="Group 73">
              <a:extLst>
                <a:ext uri="{FF2B5EF4-FFF2-40B4-BE49-F238E27FC236}">
                  <a16:creationId xmlns:a16="http://schemas.microsoft.com/office/drawing/2014/main" id="{42698ED9-708B-422C-8E17-838070044E43}"/>
                </a:ext>
              </a:extLst>
            </p:cNvPr>
            <p:cNvGrpSpPr/>
            <p:nvPr/>
          </p:nvGrpSpPr>
          <p:grpSpPr>
            <a:xfrm>
              <a:off x="9022504" y="1434932"/>
              <a:ext cx="2893256" cy="1223423"/>
              <a:chOff x="7002901" y="1100305"/>
              <a:chExt cx="2052366" cy="1846079"/>
            </a:xfrm>
          </p:grpSpPr>
          <p:sp>
            <p:nvSpPr>
              <p:cNvPr id="81" name="Left Bracket 80">
                <a:extLst>
                  <a:ext uri="{FF2B5EF4-FFF2-40B4-BE49-F238E27FC236}">
                    <a16:creationId xmlns:a16="http://schemas.microsoft.com/office/drawing/2014/main" id="{E21BBA2B-1534-4228-98F3-E8368B188AEE}"/>
                  </a:ext>
                </a:extLst>
              </p:cNvPr>
              <p:cNvSpPr/>
              <p:nvPr/>
            </p:nvSpPr>
            <p:spPr>
              <a:xfrm>
                <a:off x="7002901" y="1100305"/>
                <a:ext cx="140725" cy="1846079"/>
              </a:xfrm>
              <a:prstGeom prst="leftBracket">
                <a:avLst/>
              </a:prstGeom>
              <a:noFill/>
              <a:ln w="19050" cap="flat" cmpd="sng" algn="ctr">
                <a:solidFill>
                  <a:srgbClr val="009AC7"/>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sp>
            <p:nvSpPr>
              <p:cNvPr id="82" name="Left Bracket 81">
                <a:extLst>
                  <a:ext uri="{FF2B5EF4-FFF2-40B4-BE49-F238E27FC236}">
                    <a16:creationId xmlns:a16="http://schemas.microsoft.com/office/drawing/2014/main" id="{657A2632-826F-40AB-BEC1-3C7FE8325B8D}"/>
                  </a:ext>
                </a:extLst>
              </p:cNvPr>
              <p:cNvSpPr/>
              <p:nvPr/>
            </p:nvSpPr>
            <p:spPr>
              <a:xfrm flipH="1">
                <a:off x="8914542" y="1100305"/>
                <a:ext cx="140725" cy="1846079"/>
              </a:xfrm>
              <a:prstGeom prst="leftBracket">
                <a:avLst/>
              </a:prstGeom>
              <a:noFill/>
              <a:ln w="19050" cap="flat" cmpd="sng" algn="ctr">
                <a:solidFill>
                  <a:srgbClr val="009AC7"/>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grpSp>
        <p:grpSp>
          <p:nvGrpSpPr>
            <p:cNvPr id="75" name="Group 74">
              <a:extLst>
                <a:ext uri="{FF2B5EF4-FFF2-40B4-BE49-F238E27FC236}">
                  <a16:creationId xmlns:a16="http://schemas.microsoft.com/office/drawing/2014/main" id="{3D94FE55-17F3-4EC9-84C9-DC89EC316C73}"/>
                </a:ext>
              </a:extLst>
            </p:cNvPr>
            <p:cNvGrpSpPr/>
            <p:nvPr/>
          </p:nvGrpSpPr>
          <p:grpSpPr>
            <a:xfrm>
              <a:off x="9022504" y="2926964"/>
              <a:ext cx="2893256" cy="1223423"/>
              <a:chOff x="7002901" y="3056010"/>
              <a:chExt cx="2052366" cy="1846079"/>
            </a:xfrm>
          </p:grpSpPr>
          <p:sp>
            <p:nvSpPr>
              <p:cNvPr id="79" name="Left Bracket 78">
                <a:extLst>
                  <a:ext uri="{FF2B5EF4-FFF2-40B4-BE49-F238E27FC236}">
                    <a16:creationId xmlns:a16="http://schemas.microsoft.com/office/drawing/2014/main" id="{8BB3F5CC-BA04-4E94-BA54-5796E8F7FE9B}"/>
                  </a:ext>
                </a:extLst>
              </p:cNvPr>
              <p:cNvSpPr/>
              <p:nvPr/>
            </p:nvSpPr>
            <p:spPr>
              <a:xfrm>
                <a:off x="7002901" y="3056010"/>
                <a:ext cx="140725" cy="1846079"/>
              </a:xfrm>
              <a:prstGeom prst="leftBracket">
                <a:avLst/>
              </a:prstGeom>
              <a:noFill/>
              <a:ln w="19050" cap="flat" cmpd="sng" algn="ctr">
                <a:solidFill>
                  <a:srgbClr val="00B050"/>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sp>
            <p:nvSpPr>
              <p:cNvPr id="80" name="Left Bracket 79">
                <a:extLst>
                  <a:ext uri="{FF2B5EF4-FFF2-40B4-BE49-F238E27FC236}">
                    <a16:creationId xmlns:a16="http://schemas.microsoft.com/office/drawing/2014/main" id="{0840B837-6F38-4EB5-B708-0F261AB827CA}"/>
                  </a:ext>
                </a:extLst>
              </p:cNvPr>
              <p:cNvSpPr/>
              <p:nvPr/>
            </p:nvSpPr>
            <p:spPr>
              <a:xfrm flipH="1">
                <a:off x="8914542" y="3056010"/>
                <a:ext cx="140725" cy="1846079"/>
              </a:xfrm>
              <a:prstGeom prst="leftBracket">
                <a:avLst/>
              </a:prstGeom>
              <a:noFill/>
              <a:ln w="19050" cap="flat" cmpd="sng" algn="ctr">
                <a:solidFill>
                  <a:srgbClr val="00B050"/>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grpSp>
        <p:grpSp>
          <p:nvGrpSpPr>
            <p:cNvPr id="76" name="Group 75">
              <a:extLst>
                <a:ext uri="{FF2B5EF4-FFF2-40B4-BE49-F238E27FC236}">
                  <a16:creationId xmlns:a16="http://schemas.microsoft.com/office/drawing/2014/main" id="{6BBE3281-778F-44F2-8FD4-A3D87E73E602}"/>
                </a:ext>
              </a:extLst>
            </p:cNvPr>
            <p:cNvGrpSpPr/>
            <p:nvPr/>
          </p:nvGrpSpPr>
          <p:grpSpPr>
            <a:xfrm>
              <a:off x="9022504" y="4418996"/>
              <a:ext cx="2893256" cy="1223423"/>
              <a:chOff x="7002901" y="3056010"/>
              <a:chExt cx="2052366" cy="1846079"/>
            </a:xfrm>
          </p:grpSpPr>
          <p:sp>
            <p:nvSpPr>
              <p:cNvPr id="77" name="Left Bracket 76">
                <a:extLst>
                  <a:ext uri="{FF2B5EF4-FFF2-40B4-BE49-F238E27FC236}">
                    <a16:creationId xmlns:a16="http://schemas.microsoft.com/office/drawing/2014/main" id="{A01ED1E3-670F-4CE1-B8AE-68E4C1D69B02}"/>
                  </a:ext>
                </a:extLst>
              </p:cNvPr>
              <p:cNvSpPr/>
              <p:nvPr/>
            </p:nvSpPr>
            <p:spPr>
              <a:xfrm>
                <a:off x="7002901" y="3056010"/>
                <a:ext cx="140725" cy="1846079"/>
              </a:xfrm>
              <a:prstGeom prst="leftBracket">
                <a:avLst/>
              </a:prstGeom>
              <a:noFill/>
              <a:ln w="19050" cap="flat" cmpd="sng" algn="ctr">
                <a:solidFill>
                  <a:srgbClr val="00B050"/>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sp>
            <p:nvSpPr>
              <p:cNvPr id="78" name="Left Bracket 77">
                <a:extLst>
                  <a:ext uri="{FF2B5EF4-FFF2-40B4-BE49-F238E27FC236}">
                    <a16:creationId xmlns:a16="http://schemas.microsoft.com/office/drawing/2014/main" id="{22EE3D56-D6D2-44A8-9766-7277E9DB3DFB}"/>
                  </a:ext>
                </a:extLst>
              </p:cNvPr>
              <p:cNvSpPr/>
              <p:nvPr/>
            </p:nvSpPr>
            <p:spPr>
              <a:xfrm flipH="1">
                <a:off x="8914542" y="3056010"/>
                <a:ext cx="140725" cy="1846079"/>
              </a:xfrm>
              <a:prstGeom prst="leftBracket">
                <a:avLst/>
              </a:prstGeom>
              <a:noFill/>
              <a:ln w="19050" cap="flat" cmpd="sng" algn="ctr">
                <a:solidFill>
                  <a:srgbClr val="00B050"/>
                </a:solidFill>
                <a:prstDash val="solid"/>
                <a:tailEnd type="none"/>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505150"/>
                  </a:solidFill>
                  <a:effectLst/>
                  <a:uLnTx/>
                  <a:uFillTx/>
                  <a:ea typeface="+mn-ea"/>
                  <a:cs typeface="+mn-cs"/>
                </a:endParaRPr>
              </a:p>
            </p:txBody>
          </p:sp>
        </p:grpSp>
      </p:grpSp>
    </p:spTree>
    <p:extLst>
      <p:ext uri="{BB962C8B-B14F-4D97-AF65-F5344CB8AC3E}">
        <p14:creationId xmlns:p14="http://schemas.microsoft.com/office/powerpoint/2010/main" val="138839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892429" y="2359641"/>
            <a:ext cx="7815262" cy="3741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Semi-supervised recap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Data to business transition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Business workshop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Agile methodology</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b="1">
                <a:solidFill>
                  <a:srgbClr val="22759E"/>
                </a:solidFill>
                <a:ea typeface="Verdana" panose="020B0604030504040204" pitchFamily="34" charset="0"/>
                <a:cs typeface="Verdana" panose="020B0604030504040204" pitchFamily="34" charset="0"/>
              </a:rPr>
              <a:t>Conclusion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a:lnSpc>
                <a:spcPct val="150000"/>
              </a:lnSpc>
            </a:pPr>
            <a:endParaRPr lang="en-US" sz="2000">
              <a:solidFill>
                <a:schemeClr val="bg2"/>
              </a:solidFill>
            </a:endParaRPr>
          </a:p>
        </p:txBody>
      </p:sp>
    </p:spTree>
    <p:extLst>
      <p:ext uri="{BB962C8B-B14F-4D97-AF65-F5344CB8AC3E}">
        <p14:creationId xmlns:p14="http://schemas.microsoft.com/office/powerpoint/2010/main" val="813290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193"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a:t>Today we learnt</a:t>
            </a:r>
          </a:p>
        </p:txBody>
      </p:sp>
      <p:sp>
        <p:nvSpPr>
          <p:cNvPr id="10" name="Oval 9"/>
          <p:cNvSpPr/>
          <p:nvPr/>
        </p:nvSpPr>
        <p:spPr>
          <a:xfrm>
            <a:off x="8094413" y="1497471"/>
            <a:ext cx="1080000" cy="1080000"/>
          </a:xfrm>
          <a:prstGeom prst="ellipse">
            <a:avLst/>
          </a:prstGeom>
          <a:noFill/>
          <a:ln w="571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latin typeface="Calibri" pitchFamily="34" charset="0"/>
              <a:cs typeface="Calibri" pitchFamily="34" charset="0"/>
            </a:endParaRPr>
          </a:p>
        </p:txBody>
      </p:sp>
      <p:sp>
        <p:nvSpPr>
          <p:cNvPr id="15" name="Rectangle 14"/>
          <p:cNvSpPr/>
          <p:nvPr/>
        </p:nvSpPr>
        <p:spPr>
          <a:xfrm>
            <a:off x="6516151" y="2601205"/>
            <a:ext cx="4236525" cy="51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solidFill>
                  <a:schemeClr val="tx2"/>
                </a:solidFill>
                <a:latin typeface="+mj-lt"/>
                <a:cs typeface="Calibri" pitchFamily="34" charset="0"/>
              </a:rPr>
              <a:t>Business approach</a:t>
            </a:r>
          </a:p>
        </p:txBody>
      </p:sp>
      <p:sp>
        <p:nvSpPr>
          <p:cNvPr id="17" name="Rectangle 16"/>
          <p:cNvSpPr/>
          <p:nvPr/>
        </p:nvSpPr>
        <p:spPr>
          <a:xfrm>
            <a:off x="6096001" y="3158881"/>
            <a:ext cx="5076824" cy="2953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t"/>
          <a:lstStyle/>
          <a:p>
            <a:pPr marL="179705" indent="-179705">
              <a:spcBef>
                <a:spcPts val="600"/>
              </a:spcBef>
              <a:buClr>
                <a:schemeClr val="accent3"/>
              </a:buClr>
              <a:buFont typeface="Arial" panose="020B0604020202020204" pitchFamily="34" charset="0"/>
              <a:buChar char="•"/>
            </a:pPr>
            <a:r>
              <a:rPr lang="en-US" sz="1600" b="1">
                <a:solidFill>
                  <a:schemeClr val="tx1">
                    <a:lumMod val="75000"/>
                    <a:lumOff val="25000"/>
                  </a:schemeClr>
                </a:solidFill>
                <a:latin typeface="+mj-lt"/>
                <a:cs typeface="Calibri"/>
              </a:rPr>
              <a:t>Know what </a:t>
            </a:r>
            <a:r>
              <a:rPr lang="en-US" sz="1600">
                <a:solidFill>
                  <a:schemeClr val="tx1">
                    <a:lumMod val="75000"/>
                    <a:lumOff val="25000"/>
                  </a:schemeClr>
                </a:solidFill>
                <a:latin typeface="+mj-lt"/>
                <a:cs typeface="Calibri"/>
              </a:rPr>
              <a:t>is a business case $</a:t>
            </a:r>
          </a:p>
          <a:p>
            <a:pPr>
              <a:spcBef>
                <a:spcPts val="600"/>
              </a:spcBef>
              <a:buClr>
                <a:schemeClr val="accent3"/>
              </a:buClr>
            </a:pPr>
            <a:endParaRPr lang="en-US" sz="1600">
              <a:solidFill>
                <a:schemeClr val="tx1">
                  <a:lumMod val="75000"/>
                  <a:lumOff val="25000"/>
                </a:schemeClr>
              </a:solidFill>
              <a:latin typeface="+mj-lt"/>
              <a:cs typeface="Calibri" pitchFamily="34" charset="0"/>
            </a:endParaRPr>
          </a:p>
          <a:p>
            <a:pPr marL="179705" indent="-179705">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a:rPr>
              <a:t>… and </a:t>
            </a:r>
            <a:r>
              <a:rPr lang="en-US" sz="1600" b="1">
                <a:solidFill>
                  <a:schemeClr val="tx1">
                    <a:lumMod val="75000"/>
                    <a:lumOff val="25000"/>
                  </a:schemeClr>
                </a:solidFill>
                <a:latin typeface="+mj-lt"/>
                <a:cs typeface="Calibri"/>
              </a:rPr>
              <a:t>how is it linked </a:t>
            </a:r>
            <a:r>
              <a:rPr lang="en-US" sz="1600">
                <a:solidFill>
                  <a:schemeClr val="tx1">
                    <a:lumMod val="75000"/>
                    <a:lumOff val="25000"/>
                  </a:schemeClr>
                </a:solidFill>
                <a:latin typeface="+mj-lt"/>
                <a:cs typeface="Calibri"/>
              </a:rPr>
              <a:t>to business decisions</a:t>
            </a:r>
          </a:p>
          <a:p>
            <a:pPr marL="179705" indent="-179705">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179705" indent="-179705">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a:rPr>
              <a:t>… how to go from data to insight and to actions</a:t>
            </a:r>
            <a:endParaRPr lang="en-US" sz="1600">
              <a:solidFill>
                <a:schemeClr val="tx1">
                  <a:lumMod val="75000"/>
                  <a:lumOff val="25000"/>
                </a:schemeClr>
              </a:solidFill>
              <a:latin typeface="+mj-lt"/>
              <a:cs typeface="Calibri" pitchFamily="34" charset="0"/>
            </a:endParaRPr>
          </a:p>
          <a:p>
            <a:pPr marL="179705" indent="-179705">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285750" indent="-285750">
              <a:spcBef>
                <a:spcPts val="600"/>
              </a:spcBef>
              <a:buClr>
                <a:schemeClr val="accent3"/>
              </a:buClr>
              <a:buFont typeface="Arial" panose="020B0604020202020204" pitchFamily="34" charset="0"/>
              <a:buChar char="•"/>
            </a:pPr>
            <a:r>
              <a:rPr lang="en-US" sz="1600" b="1">
                <a:solidFill>
                  <a:schemeClr val="tx1">
                    <a:lumMod val="75000"/>
                    <a:lumOff val="25000"/>
                  </a:schemeClr>
                </a:solidFill>
                <a:latin typeface="+mj-lt"/>
                <a:cs typeface="Calibri"/>
              </a:rPr>
              <a:t>Know how to fill the main deliverables</a:t>
            </a:r>
          </a:p>
          <a:p>
            <a:pPr marL="285750" indent="-285750">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a:endParaRPr>
          </a:p>
          <a:p>
            <a:pPr marL="285750" indent="-285750">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a:rPr>
              <a:t>… and how to run a project in an agile way</a:t>
            </a:r>
            <a:endParaRPr lang="en-US">
              <a:solidFill>
                <a:schemeClr val="tx1">
                  <a:lumMod val="75000"/>
                  <a:lumOff val="25000"/>
                </a:schemeClr>
              </a:solidFill>
            </a:endParaRPr>
          </a:p>
          <a:p>
            <a:pPr marL="179705" indent="-179705">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179705" indent="-179705">
              <a:spcBef>
                <a:spcPts val="600"/>
              </a:spcBef>
              <a:buClr>
                <a:schemeClr val="accent3"/>
              </a:buClr>
              <a:buFont typeface="Arial" panose="020B0604020202020204" pitchFamily="34" charset="0"/>
              <a:buChar char="•"/>
            </a:pPr>
            <a:endParaRPr lang="en-US" sz="1600" b="1">
              <a:solidFill>
                <a:schemeClr val="tx1">
                  <a:lumMod val="75000"/>
                  <a:lumOff val="25000"/>
                </a:schemeClr>
              </a:solidFill>
              <a:latin typeface="+mj-lt"/>
              <a:cs typeface="Calibri"/>
            </a:endParaRPr>
          </a:p>
          <a:p>
            <a:pPr marL="179705" indent="-179705">
              <a:spcBef>
                <a:spcPts val="600"/>
              </a:spcBef>
              <a:buClr>
                <a:schemeClr val="bg2"/>
              </a:buClr>
              <a:buFont typeface="Arial" panose="020B0604020202020204" pitchFamily="34" charset="0"/>
              <a:buChar char="•"/>
            </a:pPr>
            <a:endParaRPr lang="en-US" sz="1500">
              <a:solidFill>
                <a:schemeClr val="tx1">
                  <a:lumMod val="75000"/>
                  <a:lumOff val="25000"/>
                </a:schemeClr>
              </a:solidFill>
              <a:latin typeface="+mj-lt"/>
              <a:cs typeface="Calibri" pitchFamily="34" charset="0"/>
            </a:endParaRPr>
          </a:p>
        </p:txBody>
      </p:sp>
      <p:sp>
        <p:nvSpPr>
          <p:cNvPr id="8" name="Oval 7"/>
          <p:cNvSpPr/>
          <p:nvPr/>
        </p:nvSpPr>
        <p:spPr>
          <a:xfrm>
            <a:off x="3041474" y="1497471"/>
            <a:ext cx="1080000" cy="1080000"/>
          </a:xfrm>
          <a:prstGeom prst="ellipse">
            <a:avLst/>
          </a:prstGeom>
          <a:noFill/>
          <a:ln w="571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lumMod val="75000"/>
                  <a:lumOff val="25000"/>
                </a:schemeClr>
              </a:solidFill>
              <a:latin typeface="Calibri" pitchFamily="34" charset="0"/>
              <a:cs typeface="Calibri" pitchFamily="34" charset="0"/>
            </a:endParaRPr>
          </a:p>
        </p:txBody>
      </p:sp>
      <p:pic>
        <p:nvPicPr>
          <p:cNvPr id="10249" name="Picture 9" descr="RÃ©sultat de recherche d'images pour &quot;business icon&quot;">
            <a:extLst>
              <a:ext uri="{FF2B5EF4-FFF2-40B4-BE49-F238E27FC236}">
                <a16:creationId xmlns:a16="http://schemas.microsoft.com/office/drawing/2014/main" id="{FBAF99DF-2CE4-4E93-9A27-30F9E39B0CCA}"/>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2021" y="1680917"/>
            <a:ext cx="724785" cy="72478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40B23BF-C8C9-4E48-AEDA-FFA0FA79543E}"/>
              </a:ext>
            </a:extLst>
          </p:cNvPr>
          <p:cNvSpPr/>
          <p:nvPr/>
        </p:nvSpPr>
        <p:spPr>
          <a:xfrm>
            <a:off x="1463212" y="2615285"/>
            <a:ext cx="4236525" cy="51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solidFill>
                  <a:schemeClr val="tx2"/>
                </a:solidFill>
                <a:latin typeface="+mj-lt"/>
                <a:cs typeface="Calibri" pitchFamily="34" charset="0"/>
              </a:rPr>
              <a:t>Descriptive statistics</a:t>
            </a:r>
          </a:p>
        </p:txBody>
      </p:sp>
      <p:sp>
        <p:nvSpPr>
          <p:cNvPr id="21" name="Rectangle 20">
            <a:extLst>
              <a:ext uri="{FF2B5EF4-FFF2-40B4-BE49-F238E27FC236}">
                <a16:creationId xmlns:a16="http://schemas.microsoft.com/office/drawing/2014/main" id="{69561F45-28A9-47E4-9D52-AC7AA952C9C6}"/>
              </a:ext>
            </a:extLst>
          </p:cNvPr>
          <p:cNvSpPr/>
          <p:nvPr/>
        </p:nvSpPr>
        <p:spPr>
          <a:xfrm>
            <a:off x="1064802" y="3158881"/>
            <a:ext cx="5033345" cy="2953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rtlCol="0" anchor="t"/>
          <a:lstStyle/>
          <a:p>
            <a:pPr marL="180000" indent="-180000">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How to </a:t>
            </a:r>
            <a:r>
              <a:rPr lang="en-US" sz="1600" b="1">
                <a:solidFill>
                  <a:schemeClr val="tx1">
                    <a:lumMod val="75000"/>
                    <a:lumOff val="25000"/>
                  </a:schemeClr>
                </a:solidFill>
                <a:latin typeface="+mj-lt"/>
                <a:cs typeface="Calibri" pitchFamily="34" charset="0"/>
              </a:rPr>
              <a:t>hierarchize</a:t>
            </a:r>
            <a:r>
              <a:rPr lang="en-US" sz="1600">
                <a:solidFill>
                  <a:schemeClr val="tx1">
                    <a:lumMod val="75000"/>
                    <a:lumOff val="25000"/>
                  </a:schemeClr>
                </a:solidFill>
                <a:latin typeface="+mj-lt"/>
                <a:cs typeface="Calibri" pitchFamily="34" charset="0"/>
              </a:rPr>
              <a:t> topics</a:t>
            </a:r>
          </a:p>
          <a:p>
            <a:pPr marL="180000" indent="-180000">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180000" indent="-180000">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How to </a:t>
            </a:r>
            <a:r>
              <a:rPr lang="en-US" sz="1600" b="1">
                <a:solidFill>
                  <a:schemeClr val="tx1">
                    <a:lumMod val="75000"/>
                    <a:lumOff val="25000"/>
                  </a:schemeClr>
                </a:solidFill>
                <a:latin typeface="+mj-lt"/>
                <a:cs typeface="Calibri" pitchFamily="34" charset="0"/>
              </a:rPr>
              <a:t>extract business KPIs from data</a:t>
            </a:r>
          </a:p>
          <a:p>
            <a:pPr marL="180000" indent="-180000">
              <a:spcBef>
                <a:spcPts val="600"/>
              </a:spcBef>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180000" indent="-180000">
              <a:spcBef>
                <a:spcPts val="600"/>
              </a:spcBef>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Machine Learning can is not just a technical step but </a:t>
            </a:r>
            <a:r>
              <a:rPr lang="en-US" sz="1600" b="1">
                <a:solidFill>
                  <a:schemeClr val="tx1">
                    <a:lumMod val="75000"/>
                    <a:lumOff val="25000"/>
                  </a:schemeClr>
                </a:solidFill>
                <a:latin typeface="+mj-lt"/>
                <a:cs typeface="Calibri" pitchFamily="34" charset="0"/>
              </a:rPr>
              <a:t>a real part of the business </a:t>
            </a:r>
            <a:r>
              <a:rPr lang="en-US" sz="1600">
                <a:solidFill>
                  <a:schemeClr val="tx1">
                    <a:lumMod val="75000"/>
                    <a:lumOff val="25000"/>
                  </a:schemeClr>
                </a:solidFill>
                <a:latin typeface="+mj-lt"/>
                <a:cs typeface="Calibri" pitchFamily="34" charset="0"/>
              </a:rPr>
              <a:t>development</a:t>
            </a:r>
          </a:p>
          <a:p>
            <a:pPr marL="180000" indent="-180000">
              <a:spcBef>
                <a:spcPts val="600"/>
              </a:spcBef>
              <a:buClr>
                <a:schemeClr val="bg2"/>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p:txBody>
      </p:sp>
      <p:pic>
        <p:nvPicPr>
          <p:cNvPr id="3" name="Image 2">
            <a:extLst>
              <a:ext uri="{FF2B5EF4-FFF2-40B4-BE49-F238E27FC236}">
                <a16:creationId xmlns:a16="http://schemas.microsoft.com/office/drawing/2014/main" id="{553A288F-B401-AF4B-BA74-69CC6A524E3C}"/>
              </a:ext>
            </a:extLst>
          </p:cNvPr>
          <p:cNvPicPr>
            <a:picLocks noChangeAspect="1"/>
          </p:cNvPicPr>
          <p:nvPr/>
        </p:nvPicPr>
        <p:blipFill>
          <a:blip r:embed="rId7"/>
          <a:stretch>
            <a:fillRect/>
          </a:stretch>
        </p:blipFill>
        <p:spPr>
          <a:xfrm>
            <a:off x="3260948" y="1733118"/>
            <a:ext cx="641052" cy="641052"/>
          </a:xfrm>
          <a:prstGeom prst="rect">
            <a:avLst/>
          </a:prstGeom>
        </p:spPr>
      </p:pic>
    </p:spTree>
    <p:extLst>
      <p:ext uri="{BB962C8B-B14F-4D97-AF65-F5344CB8AC3E}">
        <p14:creationId xmlns:p14="http://schemas.microsoft.com/office/powerpoint/2010/main" val="2899857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217"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t>Work for next week</a:t>
            </a:r>
          </a:p>
        </p:txBody>
      </p:sp>
      <p:sp>
        <p:nvSpPr>
          <p:cNvPr id="22" name="Rounded Rectangle 21"/>
          <p:cNvSpPr/>
          <p:nvPr/>
        </p:nvSpPr>
        <p:spPr>
          <a:xfrm>
            <a:off x="837654" y="1718482"/>
            <a:ext cx="5115998" cy="4694370"/>
          </a:xfrm>
          <a:prstGeom prst="roundRect">
            <a:avLst>
              <a:gd name="adj" fmla="val 6711"/>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a:solidFill>
                <a:schemeClr val="accent2"/>
              </a:solidFill>
              <a:latin typeface="+mj-lt"/>
              <a:cs typeface="Calibri" pitchFamily="34" charset="0"/>
            </a:endParaRPr>
          </a:p>
          <a:p>
            <a:pPr algn="ctr"/>
            <a:endParaRPr lang="en-US" sz="1600" b="1">
              <a:solidFill>
                <a:schemeClr val="accent2"/>
              </a:solidFill>
              <a:latin typeface="+mj-lt"/>
              <a:cs typeface="Calibri" pitchFamily="34" charset="0"/>
            </a:endParaRPr>
          </a:p>
          <a:p>
            <a:pPr algn="ctr"/>
            <a:endParaRPr lang="en-US" sz="1600" b="1">
              <a:solidFill>
                <a:schemeClr val="accent2"/>
              </a:solidFill>
              <a:latin typeface="+mj-lt"/>
              <a:cs typeface="Calibri" pitchFamily="34" charset="0"/>
            </a:endParaRPr>
          </a:p>
          <a:p>
            <a:pPr algn="ctr"/>
            <a:endParaRPr lang="en-US" sz="1600" b="1">
              <a:solidFill>
                <a:schemeClr val="accent2"/>
              </a:solidFill>
              <a:latin typeface="+mj-lt"/>
              <a:cs typeface="Calibri" pitchFamily="34" charset="0"/>
            </a:endParaRPr>
          </a:p>
          <a:p>
            <a:pPr algn="ctr"/>
            <a:r>
              <a:rPr lang="en-US" sz="1600" b="1">
                <a:solidFill>
                  <a:schemeClr val="tx2"/>
                </a:solidFill>
                <a:latin typeface="+mj-lt"/>
                <a:cs typeface="Calibri" pitchFamily="34" charset="0"/>
              </a:rPr>
              <a:t>Final restitution</a:t>
            </a:r>
          </a:p>
          <a:p>
            <a:pPr>
              <a:buClr>
                <a:schemeClr val="accent3"/>
              </a:buClr>
            </a:pPr>
            <a:endParaRPr lang="en-US" sz="160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Prepare a presentation which sum up what you discovered about Center Parcs.</a:t>
            </a:r>
          </a:p>
          <a:p>
            <a:pPr>
              <a:buClr>
                <a:schemeClr val="accent3"/>
              </a:buClr>
            </a:pPr>
            <a:endParaRPr lang="en-US" sz="160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You’ll be talking to Center Parc CEO who is willing to make Center Parc the best place for your holidays.</a:t>
            </a:r>
          </a:p>
          <a:p>
            <a:pPr marL="285750" indent="-285750">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You’ll be presenting your whole data strategy.</a:t>
            </a:r>
          </a:p>
          <a:p>
            <a:pPr marL="285750" indent="-285750">
              <a:buClr>
                <a:schemeClr val="accent3"/>
              </a:buClr>
              <a:buFont typeface="Arial" panose="020B0604020202020204" pitchFamily="34" charset="0"/>
              <a:buChar char="•"/>
            </a:pPr>
            <a:endParaRPr lang="en-US" sz="160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You’ll present your recommendations to change parcs based on the identified insights.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8814" y="1509627"/>
            <a:ext cx="1473675" cy="1473675"/>
          </a:xfrm>
          <a:prstGeom prst="rect">
            <a:avLst/>
          </a:prstGeom>
        </p:spPr>
      </p:pic>
      <p:sp>
        <p:nvSpPr>
          <p:cNvPr id="9" name="Rounded Rectangle 21">
            <a:extLst>
              <a:ext uri="{FF2B5EF4-FFF2-40B4-BE49-F238E27FC236}">
                <a16:creationId xmlns:a16="http://schemas.microsoft.com/office/drawing/2014/main" id="{8E7E7358-0544-0B49-9264-0BD22D9609D5}"/>
              </a:ext>
            </a:extLst>
          </p:cNvPr>
          <p:cNvSpPr/>
          <p:nvPr/>
        </p:nvSpPr>
        <p:spPr>
          <a:xfrm>
            <a:off x="6238351" y="1718482"/>
            <a:ext cx="5115998" cy="4694370"/>
          </a:xfrm>
          <a:prstGeom prst="roundRect">
            <a:avLst>
              <a:gd name="adj" fmla="val 6711"/>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endParaRPr lang="en-US" sz="1600" b="1" dirty="0">
              <a:solidFill>
                <a:schemeClr val="accent2"/>
              </a:solidFill>
              <a:latin typeface="+mj-lt"/>
              <a:cs typeface="Calibri" pitchFamily="34" charset="0"/>
            </a:endParaRPr>
          </a:p>
          <a:p>
            <a:pPr algn="ctr"/>
            <a:r>
              <a:rPr lang="en-US" sz="1600" b="1" dirty="0">
                <a:solidFill>
                  <a:schemeClr val="tx2"/>
                </a:solidFill>
                <a:latin typeface="+mj-lt"/>
                <a:cs typeface="Calibri" pitchFamily="34" charset="0"/>
              </a:rPr>
              <a:t>Prediction Challenge</a:t>
            </a:r>
          </a:p>
          <a:p>
            <a:pPr algn="ctr"/>
            <a:endParaRPr lang="en-US" sz="1600" dirty="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dirty="0">
                <a:solidFill>
                  <a:schemeClr val="tx1">
                    <a:lumMod val="75000"/>
                    <a:lumOff val="25000"/>
                  </a:schemeClr>
                </a:solidFill>
                <a:latin typeface="+mj-lt"/>
                <a:cs typeface="Calibri" pitchFamily="34" charset="0"/>
              </a:rPr>
              <a:t>Given TripAdvisor reviews on Novotel resorts, you have to create a model which will predict the rating. You are free to create your own NLP model.</a:t>
            </a:r>
          </a:p>
          <a:p>
            <a:pPr marL="285750" indent="-285750">
              <a:buClr>
                <a:schemeClr val="accent3"/>
              </a:buClr>
              <a:buFont typeface="Arial" panose="020B0604020202020204" pitchFamily="34" charset="0"/>
              <a:buChar char="•"/>
            </a:pPr>
            <a:endParaRPr lang="en-US" sz="1600" dirty="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a:solidFill>
                  <a:schemeClr val="tx1">
                    <a:lumMod val="75000"/>
                    <a:lumOff val="25000"/>
                  </a:schemeClr>
                </a:solidFill>
                <a:latin typeface="+mj-lt"/>
                <a:cs typeface="Calibri" pitchFamily="34" charset="0"/>
              </a:rPr>
              <a:t>We’ll send you the submission rules in a separated pdf.</a:t>
            </a:r>
          </a:p>
          <a:p>
            <a:pPr marL="285750" indent="-285750">
              <a:buClr>
                <a:schemeClr val="accent3"/>
              </a:buClr>
              <a:buFont typeface="Arial" panose="020B0604020202020204" pitchFamily="34" charset="0"/>
              <a:buChar char="•"/>
            </a:pPr>
            <a:endParaRPr lang="en-US" sz="1600" dirty="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r>
              <a:rPr lang="en-US" sz="1600" dirty="0">
                <a:solidFill>
                  <a:schemeClr val="tx1">
                    <a:lumMod val="75000"/>
                    <a:lumOff val="25000"/>
                  </a:schemeClr>
                </a:solidFill>
                <a:latin typeface="+mj-lt"/>
                <a:cs typeface="Calibri" pitchFamily="34" charset="0"/>
              </a:rPr>
              <a:t>This is a competition between the 12 groups. The three winners will be rewarded.</a:t>
            </a:r>
          </a:p>
          <a:p>
            <a:pPr marL="285750" indent="-285750">
              <a:buClr>
                <a:schemeClr val="accent3"/>
              </a:buClr>
              <a:buFont typeface="Arial" panose="020B0604020202020204" pitchFamily="34" charset="0"/>
              <a:buChar char="•"/>
            </a:pPr>
            <a:endParaRPr lang="en-US" sz="1600" dirty="0">
              <a:solidFill>
                <a:schemeClr val="tx1">
                  <a:lumMod val="75000"/>
                  <a:lumOff val="25000"/>
                </a:schemeClr>
              </a:solidFill>
              <a:latin typeface="+mj-lt"/>
              <a:cs typeface="Calibri" pitchFamily="34" charset="0"/>
            </a:endParaRPr>
          </a:p>
          <a:p>
            <a:pPr marL="285750" indent="-285750">
              <a:buClr>
                <a:schemeClr val="accent3"/>
              </a:buClr>
              <a:buFont typeface="Arial" panose="020B0604020202020204" pitchFamily="34" charset="0"/>
              <a:buChar char="•"/>
            </a:pPr>
            <a:endParaRPr lang="en-US" sz="1600" dirty="0">
              <a:solidFill>
                <a:schemeClr val="tx1">
                  <a:lumMod val="75000"/>
                  <a:lumOff val="25000"/>
                </a:schemeClr>
              </a:solidFill>
              <a:latin typeface="+mj-lt"/>
              <a:cs typeface="Calibri" pitchFamily="34" charset="0"/>
            </a:endParaRPr>
          </a:p>
        </p:txBody>
      </p:sp>
      <p:pic>
        <p:nvPicPr>
          <p:cNvPr id="3" name="Image 2">
            <a:extLst>
              <a:ext uri="{FF2B5EF4-FFF2-40B4-BE49-F238E27FC236}">
                <a16:creationId xmlns:a16="http://schemas.microsoft.com/office/drawing/2014/main" id="{71B7F640-2D0D-BB4E-9393-6FF508123892}"/>
              </a:ext>
            </a:extLst>
          </p:cNvPr>
          <p:cNvPicPr>
            <a:picLocks noChangeAspect="1"/>
          </p:cNvPicPr>
          <p:nvPr/>
        </p:nvPicPr>
        <p:blipFill>
          <a:blip r:embed="rId7"/>
          <a:stretch>
            <a:fillRect/>
          </a:stretch>
        </p:blipFill>
        <p:spPr>
          <a:xfrm>
            <a:off x="7288016" y="1764915"/>
            <a:ext cx="3016666" cy="993476"/>
          </a:xfrm>
          <a:prstGeom prst="rect">
            <a:avLst/>
          </a:prstGeom>
        </p:spPr>
      </p:pic>
    </p:spTree>
    <p:extLst>
      <p:ext uri="{BB962C8B-B14F-4D97-AF65-F5344CB8AC3E}">
        <p14:creationId xmlns:p14="http://schemas.microsoft.com/office/powerpoint/2010/main" val="3579617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accent3">
                    <a:lumMod val="75000"/>
                  </a:schemeClr>
                </a:solidFill>
              </a:rPr>
              <a:t>THANK YOU!</a:t>
            </a:r>
          </a:p>
        </p:txBody>
      </p:sp>
    </p:spTree>
    <p:extLst>
      <p:ext uri="{BB962C8B-B14F-4D97-AF65-F5344CB8AC3E}">
        <p14:creationId xmlns:p14="http://schemas.microsoft.com/office/powerpoint/2010/main" val="214554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995EFE-E249-8B41-A579-3240E03300A0}"/>
              </a:ext>
            </a:extLst>
          </p:cNvPr>
          <p:cNvSpPr>
            <a:spLocks noGrp="1"/>
          </p:cNvSpPr>
          <p:nvPr>
            <p:ph type="title"/>
          </p:nvPr>
        </p:nvSpPr>
        <p:spPr/>
        <p:txBody>
          <a:bodyPr/>
          <a:lstStyle/>
          <a:p>
            <a:r>
              <a:rPr lang="fr-FR"/>
              <a:t>Semi-</a:t>
            </a:r>
            <a:r>
              <a:rPr lang="fr-FR" err="1"/>
              <a:t>supervised</a:t>
            </a:r>
            <a:r>
              <a:rPr lang="fr-FR"/>
              <a:t> </a:t>
            </a:r>
            <a:r>
              <a:rPr lang="fr-FR" err="1"/>
              <a:t>learning</a:t>
            </a:r>
            <a:r>
              <a:rPr lang="fr-FR"/>
              <a:t> : propagation </a:t>
            </a:r>
            <a:r>
              <a:rPr lang="fr-FR" err="1"/>
              <a:t>results</a:t>
            </a:r>
            <a:endParaRPr lang="fr-FR"/>
          </a:p>
        </p:txBody>
      </p:sp>
      <p:pic>
        <p:nvPicPr>
          <p:cNvPr id="3" name="Image 2">
            <a:extLst>
              <a:ext uri="{FF2B5EF4-FFF2-40B4-BE49-F238E27FC236}">
                <a16:creationId xmlns:a16="http://schemas.microsoft.com/office/drawing/2014/main" id="{C253DBAD-DD0D-624E-B315-4FD484872224}"/>
              </a:ext>
            </a:extLst>
          </p:cNvPr>
          <p:cNvPicPr>
            <a:picLocks noChangeAspect="1"/>
          </p:cNvPicPr>
          <p:nvPr/>
        </p:nvPicPr>
        <p:blipFill>
          <a:blip r:embed="rId2">
            <a:extLst/>
          </a:blip>
          <a:stretch>
            <a:fillRect/>
          </a:stretch>
        </p:blipFill>
        <p:spPr>
          <a:xfrm>
            <a:off x="91440" y="335280"/>
            <a:ext cx="12192000" cy="6858000"/>
          </a:xfrm>
          <a:prstGeom prst="rect">
            <a:avLst/>
          </a:prstGeom>
        </p:spPr>
      </p:pic>
      <p:graphicFrame>
        <p:nvGraphicFramePr>
          <p:cNvPr id="5" name="Tableau 4">
            <a:extLst>
              <a:ext uri="{FF2B5EF4-FFF2-40B4-BE49-F238E27FC236}">
                <a16:creationId xmlns:a16="http://schemas.microsoft.com/office/drawing/2014/main" id="{53C2032F-0934-974D-909A-EF6EDC4B335F}"/>
              </a:ext>
            </a:extLst>
          </p:cNvPr>
          <p:cNvGraphicFramePr>
            <a:graphicFrameLocks noGrp="1"/>
          </p:cNvGraphicFramePr>
          <p:nvPr/>
        </p:nvGraphicFramePr>
        <p:xfrm>
          <a:off x="418149" y="1996745"/>
          <a:ext cx="5781322" cy="4678375"/>
        </p:xfrm>
        <a:graphic>
          <a:graphicData uri="http://schemas.openxmlformats.org/drawingml/2006/table">
            <a:tbl>
              <a:tblPr/>
              <a:tblGrid>
                <a:gridCol w="599255">
                  <a:extLst>
                    <a:ext uri="{9D8B030D-6E8A-4147-A177-3AD203B41FA5}">
                      <a16:colId xmlns:a16="http://schemas.microsoft.com/office/drawing/2014/main" val="1252770112"/>
                    </a:ext>
                  </a:extLst>
                </a:gridCol>
                <a:gridCol w="330623">
                  <a:extLst>
                    <a:ext uri="{9D8B030D-6E8A-4147-A177-3AD203B41FA5}">
                      <a16:colId xmlns:a16="http://schemas.microsoft.com/office/drawing/2014/main" val="184053030"/>
                    </a:ext>
                  </a:extLst>
                </a:gridCol>
                <a:gridCol w="1074526">
                  <a:extLst>
                    <a:ext uri="{9D8B030D-6E8A-4147-A177-3AD203B41FA5}">
                      <a16:colId xmlns:a16="http://schemas.microsoft.com/office/drawing/2014/main" val="3835856938"/>
                    </a:ext>
                  </a:extLst>
                </a:gridCol>
                <a:gridCol w="599255">
                  <a:extLst>
                    <a:ext uri="{9D8B030D-6E8A-4147-A177-3AD203B41FA5}">
                      <a16:colId xmlns:a16="http://schemas.microsoft.com/office/drawing/2014/main" val="4063425195"/>
                    </a:ext>
                  </a:extLst>
                </a:gridCol>
                <a:gridCol w="753087">
                  <a:extLst>
                    <a:ext uri="{9D8B030D-6E8A-4147-A177-3AD203B41FA5}">
                      <a16:colId xmlns:a16="http://schemas.microsoft.com/office/drawing/2014/main" val="2819145814"/>
                    </a:ext>
                  </a:extLst>
                </a:gridCol>
                <a:gridCol w="202048">
                  <a:extLst>
                    <a:ext uri="{9D8B030D-6E8A-4147-A177-3AD203B41FA5}">
                      <a16:colId xmlns:a16="http://schemas.microsoft.com/office/drawing/2014/main" val="3775649394"/>
                    </a:ext>
                  </a:extLst>
                </a:gridCol>
                <a:gridCol w="202048">
                  <a:extLst>
                    <a:ext uri="{9D8B030D-6E8A-4147-A177-3AD203B41FA5}">
                      <a16:colId xmlns:a16="http://schemas.microsoft.com/office/drawing/2014/main" val="344205144"/>
                    </a:ext>
                  </a:extLst>
                </a:gridCol>
                <a:gridCol w="202048">
                  <a:extLst>
                    <a:ext uri="{9D8B030D-6E8A-4147-A177-3AD203B41FA5}">
                      <a16:colId xmlns:a16="http://schemas.microsoft.com/office/drawing/2014/main" val="1020222820"/>
                    </a:ext>
                  </a:extLst>
                </a:gridCol>
                <a:gridCol w="202048">
                  <a:extLst>
                    <a:ext uri="{9D8B030D-6E8A-4147-A177-3AD203B41FA5}">
                      <a16:colId xmlns:a16="http://schemas.microsoft.com/office/drawing/2014/main" val="3690377233"/>
                    </a:ext>
                  </a:extLst>
                </a:gridCol>
                <a:gridCol w="202048">
                  <a:extLst>
                    <a:ext uri="{9D8B030D-6E8A-4147-A177-3AD203B41FA5}">
                      <a16:colId xmlns:a16="http://schemas.microsoft.com/office/drawing/2014/main" val="1837028929"/>
                    </a:ext>
                  </a:extLst>
                </a:gridCol>
                <a:gridCol w="202048">
                  <a:extLst>
                    <a:ext uri="{9D8B030D-6E8A-4147-A177-3AD203B41FA5}">
                      <a16:colId xmlns:a16="http://schemas.microsoft.com/office/drawing/2014/main" val="1324010793"/>
                    </a:ext>
                  </a:extLst>
                </a:gridCol>
                <a:gridCol w="202048">
                  <a:extLst>
                    <a:ext uri="{9D8B030D-6E8A-4147-A177-3AD203B41FA5}">
                      <a16:colId xmlns:a16="http://schemas.microsoft.com/office/drawing/2014/main" val="1871259487"/>
                    </a:ext>
                  </a:extLst>
                </a:gridCol>
                <a:gridCol w="202048">
                  <a:extLst>
                    <a:ext uri="{9D8B030D-6E8A-4147-A177-3AD203B41FA5}">
                      <a16:colId xmlns:a16="http://schemas.microsoft.com/office/drawing/2014/main" val="525366723"/>
                    </a:ext>
                  </a:extLst>
                </a:gridCol>
                <a:gridCol w="202048">
                  <a:extLst>
                    <a:ext uri="{9D8B030D-6E8A-4147-A177-3AD203B41FA5}">
                      <a16:colId xmlns:a16="http://schemas.microsoft.com/office/drawing/2014/main" val="1959695993"/>
                    </a:ext>
                  </a:extLst>
                </a:gridCol>
                <a:gridCol w="202048">
                  <a:extLst>
                    <a:ext uri="{9D8B030D-6E8A-4147-A177-3AD203B41FA5}">
                      <a16:colId xmlns:a16="http://schemas.microsoft.com/office/drawing/2014/main" val="2904176878"/>
                    </a:ext>
                  </a:extLst>
                </a:gridCol>
                <a:gridCol w="202048">
                  <a:extLst>
                    <a:ext uri="{9D8B030D-6E8A-4147-A177-3AD203B41FA5}">
                      <a16:colId xmlns:a16="http://schemas.microsoft.com/office/drawing/2014/main" val="1344181729"/>
                    </a:ext>
                  </a:extLst>
                </a:gridCol>
                <a:gridCol w="202048">
                  <a:extLst>
                    <a:ext uri="{9D8B030D-6E8A-4147-A177-3AD203B41FA5}">
                      <a16:colId xmlns:a16="http://schemas.microsoft.com/office/drawing/2014/main" val="1844078736"/>
                    </a:ext>
                  </a:extLst>
                </a:gridCol>
              </a:tblGrid>
              <a:tr h="1001850">
                <a:tc>
                  <a:txBody>
                    <a:bodyPr/>
                    <a:lstStyle/>
                    <a:p>
                      <a:pPr algn="ctr" fontAlgn="b"/>
                      <a:r>
                        <a:rPr lang="fr-FR" sz="900" b="0" i="0" u="none" strike="noStrike" err="1">
                          <a:solidFill>
                            <a:srgbClr val="000000"/>
                          </a:solidFill>
                          <a:effectLst/>
                          <a:latin typeface="Calibri" panose="020F0502020204030204" pitchFamily="34" charset="0"/>
                        </a:rPr>
                        <a:t>review_id</a:t>
                      </a:r>
                      <a:endParaRPr lang="fr-FR" sz="900" b="0" i="0" u="none" strike="noStrike">
                        <a:solidFill>
                          <a:srgbClr val="000000"/>
                        </a:solidFill>
                        <a:effectLst/>
                        <a:latin typeface="Calibri" panose="020F0502020204030204" pitchFamily="34" charset="0"/>
                      </a:endParaRPr>
                    </a:p>
                  </a:txBody>
                  <a:tcPr marL="6893" marR="6893" marT="689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rating</a:t>
                      </a:r>
                    </a:p>
                  </a:txBody>
                  <a:tcPr marL="6893" marR="6893" marT="689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hotel_name</a:t>
                      </a:r>
                      <a:endParaRPr lang="fr-FR" sz="900" b="0" i="0" u="none" strike="noStrike">
                        <a:solidFill>
                          <a:srgbClr val="000000"/>
                        </a:solidFill>
                        <a:effectLst/>
                        <a:latin typeface="Calibri" panose="020F0502020204030204" pitchFamily="34" charset="0"/>
                      </a:endParaRPr>
                    </a:p>
                  </a:txBody>
                  <a:tcPr marL="6893" marR="6893" marT="689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trip_date</a:t>
                      </a:r>
                      <a:endParaRPr lang="fr-FR" sz="900" b="0" i="0" u="none" strike="noStrike">
                        <a:solidFill>
                          <a:srgbClr val="000000"/>
                        </a:solidFill>
                        <a:effectLst/>
                        <a:latin typeface="Calibri" panose="020F0502020204030204" pitchFamily="34" charset="0"/>
                      </a:endParaRPr>
                    </a:p>
                  </a:txBody>
                  <a:tcPr marL="6893" marR="6893" marT="689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published_date</a:t>
                      </a:r>
                      <a:endParaRPr lang="fr-FR" sz="900" b="0" i="0" u="none" strike="noStrike">
                        <a:solidFill>
                          <a:srgbClr val="000000"/>
                        </a:solidFill>
                        <a:effectLst/>
                        <a:latin typeface="Calibri" panose="020F0502020204030204" pitchFamily="34" charset="0"/>
                      </a:endParaRPr>
                    </a:p>
                  </a:txBody>
                  <a:tcPr marL="6893" marR="6893" marT="689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0000"/>
                          </a:solidFill>
                          <a:effectLst/>
                          <a:latin typeface="Calibri" panose="020F0502020204030204" pitchFamily="34" charset="0"/>
                        </a:rPr>
                        <a:t>service</a:t>
                      </a: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activities</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cost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family</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food</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0000"/>
                          </a:solidFill>
                          <a:effectLst/>
                          <a:latin typeface="Calibri" panose="020F0502020204030204" pitchFamily="34" charset="0"/>
                        </a:rPr>
                        <a:t>infrastructure</a:t>
                      </a: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service_sentiment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activities_sentiment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cost_sentiment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family_sentiment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food_sentiment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err="1">
                          <a:solidFill>
                            <a:srgbClr val="000000"/>
                          </a:solidFill>
                          <a:effectLst/>
                          <a:latin typeface="Calibri" panose="020F0502020204030204" pitchFamily="34" charset="0"/>
                        </a:rPr>
                        <a:t>infra_sentiment</a:t>
                      </a:r>
                      <a:endParaRPr lang="fr-FR" sz="900" b="0" i="0" u="none" strike="noStrike">
                        <a:solidFill>
                          <a:srgbClr val="000000"/>
                        </a:solidFill>
                        <a:effectLst/>
                        <a:latin typeface="Calibri" panose="020F0502020204030204" pitchFamily="34" charset="0"/>
                      </a:endParaRPr>
                    </a:p>
                  </a:txBody>
                  <a:tcPr marL="6893" marR="6893" marT="6893"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0190568"/>
                  </a:ext>
                </a:extLst>
              </a:tr>
              <a:tr h="147061">
                <a:tc>
                  <a:txBody>
                    <a:bodyPr/>
                    <a:lstStyle/>
                    <a:p>
                      <a:pPr algn="ctr" fontAlgn="b"/>
                      <a:r>
                        <a:rPr lang="fr-FR" sz="900" b="0" i="0" u="none" strike="noStrike">
                          <a:solidFill>
                            <a:srgbClr val="000000"/>
                          </a:solidFill>
                          <a:effectLst/>
                          <a:latin typeface="Calibri" panose="020F0502020204030204" pitchFamily="34" charset="0"/>
                        </a:rPr>
                        <a:t>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01/10/2011</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31/10/2011</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3809754560"/>
                  </a:ext>
                </a:extLst>
              </a:tr>
              <a:tr h="147061">
                <a:tc>
                  <a:txBody>
                    <a:bodyPr/>
                    <a:lstStyle/>
                    <a:p>
                      <a:pPr algn="ctr" fontAlgn="b"/>
                      <a:r>
                        <a:rPr lang="fr-FR" sz="900" b="0" i="0" u="none" strike="noStrike">
                          <a:solidFill>
                            <a:srgbClr val="000000"/>
                          </a:solidFill>
                          <a:effectLst/>
                          <a:latin typeface="Calibri" panose="020F0502020204030204" pitchFamily="34" charset="0"/>
                        </a:rPr>
                        <a:t>1</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3</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BF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303715936"/>
                  </a:ext>
                </a:extLst>
              </a:tr>
              <a:tr h="147061">
                <a:tc>
                  <a:txBody>
                    <a:bodyPr/>
                    <a:lstStyle/>
                    <a:p>
                      <a:pPr algn="ctr" fontAlgn="b"/>
                      <a:r>
                        <a:rPr lang="fr-FR" sz="900" b="0" i="0" u="none" strike="noStrike">
                          <a:solidFill>
                            <a:srgbClr val="000000"/>
                          </a:solidFill>
                          <a:effectLst/>
                          <a:latin typeface="Calibri" panose="020F0502020204030204" pitchFamily="34" charset="0"/>
                        </a:rPr>
                        <a:t>2</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16/02/2019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1850967815"/>
                  </a:ext>
                </a:extLst>
              </a:tr>
              <a:tr h="147061">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a:t>
                      </a:r>
                      <a:r>
                        <a:rPr lang="fr-FR" sz="900" b="0" i="0" u="none" strike="noStrike" err="1">
                          <a:solidFill>
                            <a:srgbClr val="000000"/>
                          </a:solidFill>
                          <a:effectLst/>
                          <a:latin typeface="Calibri" panose="020F0502020204030204" pitchFamily="34" charset="0"/>
                        </a:rPr>
                        <a:t>Elveden</a:t>
                      </a:r>
                      <a:r>
                        <a:rPr lang="fr-FR" sz="900" b="0" i="0" u="none" strike="noStrike">
                          <a:solidFill>
                            <a:srgbClr val="000000"/>
                          </a:solidFill>
                          <a:effectLst/>
                          <a:latin typeface="Calibri" panose="020F0502020204030204" pitchFamily="34" charset="0"/>
                        </a:rPr>
                        <a:t>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2422907731"/>
                  </a:ext>
                </a:extLst>
              </a:tr>
              <a:tr h="147061">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15/02/2019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135506618"/>
                  </a:ext>
                </a:extLst>
              </a:tr>
              <a:tr h="147061">
                <a:tc>
                  <a:txBody>
                    <a:bodyPr/>
                    <a:lstStyle/>
                    <a:p>
                      <a:pPr algn="ctr" fontAlgn="b"/>
                      <a:r>
                        <a:rPr lang="fr-FR" sz="900" b="0" i="0" u="none" strike="noStrike">
                          <a:solidFill>
                            <a:srgbClr val="000000"/>
                          </a:solidFill>
                          <a:effectLst/>
                          <a:latin typeface="Calibri" panose="020F0502020204030204" pitchFamily="34" charset="0"/>
                        </a:rPr>
                        <a:t>7</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661464201"/>
                  </a:ext>
                </a:extLst>
              </a:tr>
              <a:tr h="147061">
                <a:tc>
                  <a:txBody>
                    <a:bodyPr/>
                    <a:lstStyle/>
                    <a:p>
                      <a:pPr algn="ctr" fontAlgn="b"/>
                      <a:r>
                        <a:rPr lang="fr-FR" sz="900" b="0" i="0" u="none" strike="noStrike">
                          <a:solidFill>
                            <a:srgbClr val="000000"/>
                          </a:solidFill>
                          <a:effectLst/>
                          <a:latin typeface="Calibri" panose="020F0502020204030204" pitchFamily="34" charset="0"/>
                        </a:rPr>
                        <a:t>9</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01/01/2019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15/02/2019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869239226"/>
                  </a:ext>
                </a:extLst>
              </a:tr>
              <a:tr h="147061">
                <a:tc>
                  <a:txBody>
                    <a:bodyPr/>
                    <a:lstStyle/>
                    <a:p>
                      <a:pPr algn="ctr" fontAlgn="b"/>
                      <a:r>
                        <a:rPr lang="fr-FR" sz="900" b="0" i="0" u="none" strike="noStrike">
                          <a:solidFill>
                            <a:srgbClr val="0000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15/02/2019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2404225178"/>
                  </a:ext>
                </a:extLst>
              </a:tr>
              <a:tr h="147061">
                <a:tc>
                  <a:txBody>
                    <a:bodyPr/>
                    <a:lstStyle/>
                    <a:p>
                      <a:pPr algn="ctr" fontAlgn="b"/>
                      <a:r>
                        <a:rPr lang="fr-FR" sz="900" b="0" i="0" u="none" strike="noStrike">
                          <a:solidFill>
                            <a:srgbClr val="000000"/>
                          </a:solidFill>
                          <a:effectLst/>
                          <a:latin typeface="Calibri" panose="020F0502020204030204" pitchFamily="34" charset="0"/>
                        </a:rPr>
                        <a:t>11</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16904595"/>
                  </a:ext>
                </a:extLst>
              </a:tr>
              <a:tr h="147061">
                <a:tc>
                  <a:txBody>
                    <a:bodyPr/>
                    <a:lstStyle/>
                    <a:p>
                      <a:pPr algn="ctr" fontAlgn="b"/>
                      <a:r>
                        <a:rPr lang="fr-FR" sz="900" b="0" i="0" u="none" strike="noStrike">
                          <a:solidFill>
                            <a:srgbClr val="000000"/>
                          </a:solidFill>
                          <a:effectLst/>
                          <a:latin typeface="Calibri" panose="020F0502020204030204" pitchFamily="34" charset="0"/>
                        </a:rPr>
                        <a:t>12</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080605993"/>
                  </a:ext>
                </a:extLst>
              </a:tr>
              <a:tr h="147061">
                <a:tc>
                  <a:txBody>
                    <a:bodyPr/>
                    <a:lstStyle/>
                    <a:p>
                      <a:pPr algn="ctr" fontAlgn="b"/>
                      <a:r>
                        <a:rPr lang="fr-FR" sz="900" b="0" i="0" u="none" strike="noStrike">
                          <a:solidFill>
                            <a:srgbClr val="000000"/>
                          </a:solidFill>
                          <a:effectLst/>
                          <a:latin typeface="Calibri" panose="020F0502020204030204" pitchFamily="34" charset="0"/>
                        </a:rPr>
                        <a:t>13</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196837412"/>
                  </a:ext>
                </a:extLst>
              </a:tr>
              <a:tr h="147061">
                <a:tc>
                  <a:txBody>
                    <a:bodyPr/>
                    <a:lstStyle/>
                    <a:p>
                      <a:pPr algn="ctr" fontAlgn="b"/>
                      <a:r>
                        <a:rPr lang="fr-FR" sz="900" b="0" i="0" u="none" strike="noStrike">
                          <a:solidFill>
                            <a:srgbClr val="000000"/>
                          </a:solidFill>
                          <a:effectLst/>
                          <a:latin typeface="Calibri" panose="020F0502020204030204" pitchFamily="34" charset="0"/>
                        </a:rPr>
                        <a:t>14</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01/01/2019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13794461"/>
                  </a:ext>
                </a:extLst>
              </a:tr>
              <a:tr h="147061">
                <a:tc>
                  <a:txBody>
                    <a:bodyPr/>
                    <a:lstStyle/>
                    <a:p>
                      <a:pPr algn="ctr" fontAlgn="b"/>
                      <a:r>
                        <a:rPr lang="fr-FR" sz="900" b="0" i="0" u="none" strike="noStrike">
                          <a:solidFill>
                            <a:srgbClr val="000000"/>
                          </a:solidFill>
                          <a:effectLst/>
                          <a:latin typeface="Calibri" panose="020F0502020204030204" pitchFamily="34" charset="0"/>
                        </a:rPr>
                        <a:t>15</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672058299"/>
                  </a:ext>
                </a:extLst>
              </a:tr>
              <a:tr h="147061">
                <a:tc>
                  <a:txBody>
                    <a:bodyPr/>
                    <a:lstStyle/>
                    <a:p>
                      <a:pPr algn="ctr" fontAlgn="b"/>
                      <a:r>
                        <a:rPr lang="fr-FR" sz="900" b="0" i="0" u="none" strike="noStrike">
                          <a:solidFill>
                            <a:srgbClr val="000000"/>
                          </a:solidFill>
                          <a:effectLst/>
                          <a:latin typeface="Calibri" panose="020F0502020204030204" pitchFamily="34" charset="0"/>
                        </a:rPr>
                        <a:t>16</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01/01/2019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1414603394"/>
                  </a:ext>
                </a:extLst>
              </a:tr>
              <a:tr h="147061">
                <a:tc>
                  <a:txBody>
                    <a:bodyPr/>
                    <a:lstStyle/>
                    <a:p>
                      <a:pPr algn="ctr" fontAlgn="b"/>
                      <a:r>
                        <a:rPr lang="fr-FR" sz="900" b="0" i="0" u="none" strike="noStrike">
                          <a:solidFill>
                            <a:srgbClr val="000000"/>
                          </a:solidFill>
                          <a:effectLst/>
                          <a:latin typeface="Calibri" panose="020F0502020204030204" pitchFamily="34" charset="0"/>
                        </a:rPr>
                        <a:t>17</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431332844"/>
                  </a:ext>
                </a:extLst>
              </a:tr>
              <a:tr h="147061">
                <a:tc>
                  <a:txBody>
                    <a:bodyPr/>
                    <a:lstStyle/>
                    <a:p>
                      <a:pPr algn="ctr" fontAlgn="b"/>
                      <a:r>
                        <a:rPr lang="fr-FR" sz="900" b="0" i="0" u="none" strike="noStrike">
                          <a:solidFill>
                            <a:srgbClr val="000000"/>
                          </a:solidFill>
                          <a:effectLst/>
                          <a:latin typeface="Calibri" panose="020F0502020204030204" pitchFamily="34" charset="0"/>
                        </a:rPr>
                        <a:t>18</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2111925585"/>
                  </a:ext>
                </a:extLst>
              </a:tr>
              <a:tr h="147061">
                <a:tc>
                  <a:txBody>
                    <a:bodyPr/>
                    <a:lstStyle/>
                    <a:p>
                      <a:pPr algn="ctr" fontAlgn="b"/>
                      <a:r>
                        <a:rPr lang="fr-FR" sz="900" b="0" i="0" u="none" strike="noStrike">
                          <a:solidFill>
                            <a:srgbClr val="000000"/>
                          </a:solidFill>
                          <a:effectLst/>
                          <a:latin typeface="Calibri" panose="020F0502020204030204" pitchFamily="34" charset="0"/>
                        </a:rPr>
                        <a:t>19</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3</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BF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2751314036"/>
                  </a:ext>
                </a:extLst>
              </a:tr>
              <a:tr h="147061">
                <a:tc>
                  <a:txBody>
                    <a:bodyPr/>
                    <a:lstStyle/>
                    <a:p>
                      <a:pPr algn="ctr" fontAlgn="b"/>
                      <a:r>
                        <a:rPr lang="fr-FR" sz="900" b="0" i="0" u="none" strike="noStrike">
                          <a:solidFill>
                            <a:srgbClr val="0000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14/02/2019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4278050535"/>
                  </a:ext>
                </a:extLst>
              </a:tr>
              <a:tr h="147061">
                <a:tc>
                  <a:txBody>
                    <a:bodyPr/>
                    <a:lstStyle/>
                    <a:p>
                      <a:pPr algn="ctr" fontAlgn="b"/>
                      <a:r>
                        <a:rPr lang="fr-FR" sz="900" b="0" i="0" u="none" strike="noStrike">
                          <a:solidFill>
                            <a:srgbClr val="000000"/>
                          </a:solidFill>
                          <a:effectLst/>
                          <a:latin typeface="Calibri" panose="020F0502020204030204" pitchFamily="34" charset="0"/>
                        </a:rPr>
                        <a:t>23</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5</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01/01/2019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12/02/2019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279619356"/>
                  </a:ext>
                </a:extLst>
              </a:tr>
              <a:tr h="147061">
                <a:tc>
                  <a:txBody>
                    <a:bodyPr/>
                    <a:lstStyle/>
                    <a:p>
                      <a:pPr algn="ctr" fontAlgn="b"/>
                      <a:r>
                        <a:rPr lang="fr-FR" sz="900" b="0" i="0" u="none" strike="noStrike">
                          <a:solidFill>
                            <a:srgbClr val="000000"/>
                          </a:solidFill>
                          <a:effectLst/>
                          <a:latin typeface="Calibri" panose="020F0502020204030204" pitchFamily="34" charset="0"/>
                        </a:rPr>
                        <a:t>24</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Sherwood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01/01/2019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12/02/2019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647413384"/>
                  </a:ext>
                </a:extLst>
              </a:tr>
              <a:tr h="147061">
                <a:tc>
                  <a:txBody>
                    <a:bodyPr/>
                    <a:lstStyle/>
                    <a:p>
                      <a:pPr algn="ctr" fontAlgn="b"/>
                      <a:r>
                        <a:rPr lang="fr-FR" sz="900" b="0" i="0" u="none" strike="noStrike">
                          <a:solidFill>
                            <a:srgbClr val="000000"/>
                          </a:solidFill>
                          <a:effectLst/>
                          <a:latin typeface="Calibri" panose="020F0502020204030204" pitchFamily="34" charset="0"/>
                        </a:rPr>
                        <a:t>26</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1363224802"/>
                  </a:ext>
                </a:extLst>
              </a:tr>
              <a:tr h="147061">
                <a:tc>
                  <a:txBody>
                    <a:bodyPr/>
                    <a:lstStyle/>
                    <a:p>
                      <a:pPr algn="ctr" fontAlgn="b"/>
                      <a:r>
                        <a:rPr lang="fr-FR" sz="900" b="0" i="0" u="none" strike="noStrike">
                          <a:solidFill>
                            <a:srgbClr val="000000"/>
                          </a:solidFill>
                          <a:effectLst/>
                          <a:latin typeface="Calibri" panose="020F0502020204030204" pitchFamily="34" charset="0"/>
                        </a:rPr>
                        <a:t>27</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4</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12/02/2019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3415733154"/>
                  </a:ext>
                </a:extLst>
              </a:tr>
              <a:tr h="147061">
                <a:tc>
                  <a:txBody>
                    <a:bodyPr/>
                    <a:lstStyle/>
                    <a:p>
                      <a:pPr algn="ctr" fontAlgn="b"/>
                      <a:r>
                        <a:rPr lang="fr-FR" sz="900" b="0" i="0" u="none" strike="noStrike">
                          <a:solidFill>
                            <a:srgbClr val="000000"/>
                          </a:solidFill>
                          <a:effectLst/>
                          <a:latin typeface="Calibri" panose="020F0502020204030204" pitchFamily="34" charset="0"/>
                        </a:rPr>
                        <a:t>28</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3</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BF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13/02/2019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2433297561"/>
                  </a:ext>
                </a:extLst>
              </a:tr>
              <a:tr h="147061">
                <a:tc>
                  <a:txBody>
                    <a:bodyPr/>
                    <a:lstStyle/>
                    <a:p>
                      <a:pPr algn="ctr" fontAlgn="b"/>
                      <a:r>
                        <a:rPr lang="fr-FR" sz="900" b="0" i="0" u="none" strike="noStrike">
                          <a:solidFill>
                            <a:srgbClr val="000000"/>
                          </a:solidFill>
                          <a:effectLst/>
                          <a:latin typeface="Calibri" panose="020F0502020204030204" pitchFamily="34" charset="0"/>
                        </a:rPr>
                        <a:t>29</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3</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BF7B"/>
                    </a:solidFill>
                  </a:tcPr>
                </a:tc>
                <a:tc>
                  <a:txBody>
                    <a:bodyPr/>
                    <a:lstStyle/>
                    <a:p>
                      <a:pPr algn="l" fontAlgn="b"/>
                      <a:r>
                        <a:rPr lang="fr-FR" sz="900" b="0" i="0" u="none" strike="noStrike">
                          <a:solidFill>
                            <a:srgbClr val="000000"/>
                          </a:solidFill>
                          <a:effectLst/>
                          <a:latin typeface="Calibri" panose="020F0502020204030204" pitchFamily="34" charset="0"/>
                        </a:rPr>
                        <a:t> Elveden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12/02/2019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7CE"/>
                    </a:solidFill>
                  </a:tcPr>
                </a:tc>
                <a:extLst>
                  <a:ext uri="{0D108BD9-81ED-4DB2-BD59-A6C34878D82A}">
                    <a16:rowId xmlns:a16="http://schemas.microsoft.com/office/drawing/2014/main" val="3004296805"/>
                  </a:ext>
                </a:extLst>
              </a:tr>
              <a:tr h="147061">
                <a:tc>
                  <a:txBody>
                    <a:bodyPr/>
                    <a:lstStyle/>
                    <a:p>
                      <a:pPr algn="ctr" fontAlgn="b"/>
                      <a:r>
                        <a:rPr lang="fr-FR" sz="900" b="0" i="0" u="none" strike="noStrike">
                          <a:solidFill>
                            <a:srgbClr val="000000"/>
                          </a:solidFill>
                          <a:effectLst/>
                          <a:latin typeface="Calibri" panose="020F0502020204030204" pitchFamily="34" charset="0"/>
                        </a:rPr>
                        <a:t>30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fr-FR" sz="900" b="0" i="0" u="none" strike="noStrike">
                          <a:solidFill>
                            <a:srgbClr val="000000"/>
                          </a:solidFill>
                          <a:effectLst/>
                          <a:latin typeface="Calibri" panose="020F0502020204030204" pitchFamily="34" charset="0"/>
                        </a:rPr>
                        <a:t>3</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BF7B"/>
                    </a:solidFill>
                  </a:tcPr>
                </a:tc>
                <a:tc>
                  <a:txBody>
                    <a:bodyPr/>
                    <a:lstStyle/>
                    <a:p>
                      <a:pPr algn="l" fontAlgn="b"/>
                      <a:r>
                        <a:rPr lang="fr-FR" sz="900" b="0" i="0" u="none" strike="noStrike">
                          <a:solidFill>
                            <a:srgbClr val="000000"/>
                          </a:solidFill>
                          <a:effectLst/>
                          <a:latin typeface="Calibri" panose="020F0502020204030204" pitchFamily="34" charset="0"/>
                        </a:rPr>
                        <a:t> </a:t>
                      </a:r>
                      <a:r>
                        <a:rPr lang="fr-FR" sz="900" b="0" i="0" u="none" strike="noStrike" err="1">
                          <a:solidFill>
                            <a:srgbClr val="000000"/>
                          </a:solidFill>
                          <a:effectLst/>
                          <a:latin typeface="Calibri" panose="020F0502020204030204" pitchFamily="34" charset="0"/>
                        </a:rPr>
                        <a:t>Elveden</a:t>
                      </a:r>
                      <a:r>
                        <a:rPr lang="fr-FR" sz="900" b="0" i="0" u="none" strike="noStrike">
                          <a:solidFill>
                            <a:srgbClr val="000000"/>
                          </a:solidFill>
                          <a:effectLst/>
                          <a:latin typeface="Calibri" panose="020F0502020204030204" pitchFamily="34" charset="0"/>
                        </a:rPr>
                        <a:t> Forest</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01/02/2019</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fr-FR" sz="900" b="0" i="0" u="none" strike="noStrike">
                          <a:solidFill>
                            <a:srgbClr val="000000"/>
                          </a:solidFill>
                          <a:effectLst/>
                          <a:latin typeface="Calibri" panose="020F0502020204030204" pitchFamily="34" charset="0"/>
                        </a:rPr>
                        <a:t>12/02/2019</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0.0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1.0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9C0006"/>
                          </a:solidFill>
                          <a:effectLst/>
                          <a:latin typeface="Calibri" panose="020F0502020204030204" pitchFamily="34" charset="0"/>
                        </a:rPr>
                        <a:t> </a:t>
                      </a:r>
                    </a:p>
                  </a:txBody>
                  <a:tcPr marL="6893" marR="6893" marT="68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7CE"/>
                    </a:solidFill>
                  </a:tcPr>
                </a:tc>
                <a:tc>
                  <a:txBody>
                    <a:bodyPr/>
                    <a:lstStyle/>
                    <a:p>
                      <a:pPr algn="l" fontAlgn="b"/>
                      <a:r>
                        <a:rPr lang="fr-FR" sz="900" b="0" i="0" u="none" strike="noStrike">
                          <a:solidFill>
                            <a:srgbClr val="006100"/>
                          </a:solidFill>
                          <a:effectLst/>
                          <a:latin typeface="Calibri" panose="020F0502020204030204" pitchFamily="34" charset="0"/>
                        </a:rPr>
                        <a:t>2.0</a:t>
                      </a:r>
                    </a:p>
                  </a:txBody>
                  <a:tcPr marL="6893" marR="6893" marT="6893"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FCE"/>
                    </a:solidFill>
                  </a:tcPr>
                </a:tc>
                <a:extLst>
                  <a:ext uri="{0D108BD9-81ED-4DB2-BD59-A6C34878D82A}">
                    <a16:rowId xmlns:a16="http://schemas.microsoft.com/office/drawing/2014/main" val="1582143489"/>
                  </a:ext>
                </a:extLst>
              </a:tr>
            </a:tbl>
          </a:graphicData>
        </a:graphic>
      </p:graphicFrame>
      <p:graphicFrame>
        <p:nvGraphicFramePr>
          <p:cNvPr id="6" name="Tableau 5">
            <a:extLst>
              <a:ext uri="{FF2B5EF4-FFF2-40B4-BE49-F238E27FC236}">
                <a16:creationId xmlns:a16="http://schemas.microsoft.com/office/drawing/2014/main" id="{2AFDE015-8C85-E04A-9A01-8868C1BC60E6}"/>
              </a:ext>
            </a:extLst>
          </p:cNvPr>
          <p:cNvGraphicFramePr>
            <a:graphicFrameLocks noGrp="1"/>
          </p:cNvGraphicFramePr>
          <p:nvPr/>
        </p:nvGraphicFramePr>
        <p:xfrm>
          <a:off x="6640251" y="2372435"/>
          <a:ext cx="5034203" cy="3906445"/>
        </p:xfrm>
        <a:graphic>
          <a:graphicData uri="http://schemas.openxmlformats.org/drawingml/2006/table">
            <a:tbl>
              <a:tblPr/>
              <a:tblGrid>
                <a:gridCol w="5034203">
                  <a:extLst>
                    <a:ext uri="{9D8B030D-6E8A-4147-A177-3AD203B41FA5}">
                      <a16:colId xmlns:a16="http://schemas.microsoft.com/office/drawing/2014/main" val="4232867186"/>
                    </a:ext>
                  </a:extLst>
                </a:gridCol>
              </a:tblGrid>
              <a:tr h="75901">
                <a:tc>
                  <a:txBody>
                    <a:bodyPr/>
                    <a:lstStyle/>
                    <a:p>
                      <a:pPr algn="l" fontAlgn="b"/>
                      <a:r>
                        <a:rPr lang="en" sz="800" b="0" i="0" u="none" strike="noStrike">
                          <a:solidFill>
                            <a:srgbClr val="000000"/>
                          </a:solidFill>
                          <a:effectLst/>
                          <a:latin typeface="Calibri" panose="020F0502020204030204" pitchFamily="34" charset="0"/>
                        </a:rPr>
                        <a:t>just back from a fabulous holiday  love the concept and everything that </a:t>
                      </a:r>
                      <a:r>
                        <a:rPr lang="en" sz="800" b="0" i="0" u="none" strike="noStrike" err="1">
                          <a:solidFill>
                            <a:srgbClr val="000000"/>
                          </a:solidFill>
                          <a:effectLst/>
                          <a:latin typeface="Calibri" panose="020F0502020204030204" pitchFamily="34" charset="0"/>
                        </a:rPr>
                        <a:t>centre</a:t>
                      </a:r>
                      <a:r>
                        <a:rPr lang="en" sz="800" b="0" i="0" u="none" strike="noStrike">
                          <a:solidFill>
                            <a:srgbClr val="000000"/>
                          </a:solidFill>
                          <a:effectLst/>
                          <a:latin typeface="Calibri" panose="020F0502020204030204" pitchFamily="34" charset="0"/>
                        </a:rPr>
                        <a:t> </a:t>
                      </a:r>
                      <a:r>
                        <a:rPr lang="en" sz="800" b="0" i="0" u="none" strike="noStrike" err="1">
                          <a:solidFill>
                            <a:srgbClr val="000000"/>
                          </a:solidFill>
                          <a:effectLst/>
                          <a:latin typeface="Calibri" panose="020F0502020204030204" pitchFamily="34" charset="0"/>
                        </a:rPr>
                        <a:t>parcs</a:t>
                      </a:r>
                      <a:r>
                        <a:rPr lang="en" sz="800" b="0" i="0" u="none" strike="noStrike">
                          <a:solidFill>
                            <a:srgbClr val="000000"/>
                          </a:solidFill>
                          <a:effectLst/>
                          <a:latin typeface="Calibri" panose="020F0502020204030204" pitchFamily="34" charset="0"/>
                        </a:rPr>
                        <a:t> has to offer  sadly </a:t>
                      </a:r>
                      <a:r>
                        <a:rPr lang="en" sz="800" b="0" i="0" u="none" strike="noStrike" err="1">
                          <a:solidFill>
                            <a:srgbClr val="000000"/>
                          </a:solidFill>
                          <a:effectLst/>
                          <a:latin typeface="Calibri" panose="020F0502020204030204" pitchFamily="34" charset="0"/>
                        </a:rPr>
                        <a:t>sherwood</a:t>
                      </a:r>
                      <a:r>
                        <a:rPr lang="en" sz="800" b="0" i="0" u="none" strike="noStrike">
                          <a:solidFill>
                            <a:srgbClr val="000000"/>
                          </a:solidFill>
                          <a:effectLst/>
                          <a:latin typeface="Calibri" panose="020F0502020204030204" pitchFamily="34" charset="0"/>
                        </a:rPr>
                        <a:t> needs some love and upgrading  our lodge was fine but a bit shabby in places  the outside of it had moss and the wood was tainted and dank  lighting inadequate in the evening and too many cars and vehicles on the roads were you were walking or riding your bikes  aware there was work being done in the pool area  but the main pool &amp;amp</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1388149"/>
                  </a:ext>
                </a:extLst>
              </a:tr>
              <a:tr h="75901">
                <a:tc>
                  <a:txBody>
                    <a:bodyPr/>
                    <a:lstStyle/>
                    <a:p>
                      <a:pPr algn="l" fontAlgn="b"/>
                      <a:r>
                        <a:rPr lang="en" sz="800" b="0" i="0" u="none" strike="noStrike">
                          <a:solidFill>
                            <a:srgbClr val="000000"/>
                          </a:solidFill>
                          <a:effectLst/>
                          <a:latin typeface="Calibri" panose="020F0502020204030204" pitchFamily="34" charset="0"/>
                        </a:rPr>
                        <a:t>well what a blast we had  it was our first visit to </a:t>
                      </a:r>
                      <a:r>
                        <a:rPr lang="en" sz="800" b="0" i="0" u="none" strike="noStrike" err="1">
                          <a:solidFill>
                            <a:srgbClr val="000000"/>
                          </a:solidFill>
                          <a:effectLst/>
                          <a:latin typeface="Calibri" panose="020F0502020204030204" pitchFamily="34" charset="0"/>
                        </a:rPr>
                        <a:t>sherwood</a:t>
                      </a:r>
                      <a:r>
                        <a:rPr lang="en" sz="800" b="0" i="0" u="none" strike="noStrike">
                          <a:solidFill>
                            <a:srgbClr val="000000"/>
                          </a:solidFill>
                          <a:effectLst/>
                          <a:latin typeface="Calibri" panose="020F0502020204030204" pitchFamily="34" charset="0"/>
                        </a:rPr>
                        <a:t> forest and we </a:t>
                      </a:r>
                      <a:r>
                        <a:rPr lang="en" sz="800" b="0" i="0" u="none" strike="noStrike" err="1">
                          <a:solidFill>
                            <a:srgbClr val="000000"/>
                          </a:solidFill>
                          <a:effectLst/>
                          <a:latin typeface="Calibri" panose="020F0502020204030204" pitchFamily="34" charset="0"/>
                        </a:rPr>
                        <a:t>couldnt</a:t>
                      </a:r>
                      <a:r>
                        <a:rPr lang="en" sz="800" b="0" i="0" u="none" strike="noStrike">
                          <a:solidFill>
                            <a:srgbClr val="000000"/>
                          </a:solidFill>
                          <a:effectLst/>
                          <a:latin typeface="Calibri" panose="020F0502020204030204" pitchFamily="34" charset="0"/>
                        </a:rPr>
                        <a:t> fault anything  the staff on the whole site are so pleasant and friendly and </a:t>
                      </a:r>
                      <a:r>
                        <a:rPr lang="en" sz="800" b="0" i="0" u="none" strike="noStrike" err="1">
                          <a:solidFill>
                            <a:srgbClr val="000000"/>
                          </a:solidFill>
                          <a:effectLst/>
                          <a:latin typeface="Calibri" panose="020F0502020204030204" pitchFamily="34" charset="0"/>
                        </a:rPr>
                        <a:t>couldnt</a:t>
                      </a:r>
                      <a:r>
                        <a:rPr lang="en" sz="800" b="0" i="0" u="none" strike="noStrike">
                          <a:solidFill>
                            <a:srgbClr val="000000"/>
                          </a:solidFill>
                          <a:effectLst/>
                          <a:latin typeface="Calibri" panose="020F0502020204030204" pitchFamily="34" charset="0"/>
                        </a:rPr>
                        <a:t> help enough  the lodges  we had a 3 bed for 6 people  where very roomy and we had plenty of room for everyone  the sub tropical pool is amazing and </a:t>
                      </a:r>
                      <a:r>
                        <a:rPr lang="en" sz="800" b="0" i="0" u="none" strike="noStrike" err="1">
                          <a:solidFill>
                            <a:srgbClr val="000000"/>
                          </a:solidFill>
                          <a:effectLst/>
                          <a:latin typeface="Calibri" panose="020F0502020204030204" pitchFamily="34" charset="0"/>
                        </a:rPr>
                        <a:t>i</a:t>
                      </a:r>
                      <a:r>
                        <a:rPr lang="en" sz="800" b="0" i="0" u="none" strike="noStrike">
                          <a:solidFill>
                            <a:srgbClr val="000000"/>
                          </a:solidFill>
                          <a:effectLst/>
                          <a:latin typeface="Calibri" panose="020F0502020204030204" pitchFamily="34" charset="0"/>
                        </a:rPr>
                        <a:t> would definitely recommend night swimming  we fed the wild life from our hand on the patio and the grand kids loved it all in all we had a lovely totally relaxing break cant wait to book our next holiday </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2296607"/>
                  </a:ext>
                </a:extLst>
              </a:tr>
              <a:tr h="65138">
                <a:tc>
                  <a:txBody>
                    <a:bodyPr/>
                    <a:lstStyle/>
                    <a:p>
                      <a:pPr algn="l" fontAlgn="b"/>
                      <a:r>
                        <a:rPr lang="en" sz="800" b="0" i="0" u="none" strike="noStrike">
                          <a:solidFill>
                            <a:srgbClr val="000000"/>
                          </a:solidFill>
                          <a:effectLst/>
                          <a:latin typeface="Calibri" panose="020F0502020204030204" pitchFamily="34" charset="0"/>
                        </a:rPr>
                        <a:t>had a wonderful </a:t>
                      </a:r>
                      <a:r>
                        <a:rPr lang="en" sz="800" b="0" i="0" u="none" strike="noStrike" err="1">
                          <a:solidFill>
                            <a:srgbClr val="000000"/>
                          </a:solidFill>
                          <a:effectLst/>
                          <a:latin typeface="Calibri" panose="020F0502020204030204" pitchFamily="34" charset="0"/>
                        </a:rPr>
                        <a:t>monday</a:t>
                      </a:r>
                      <a:r>
                        <a:rPr lang="en" sz="800" b="0" i="0" u="none" strike="noStrike">
                          <a:solidFill>
                            <a:srgbClr val="000000"/>
                          </a:solidFill>
                          <a:effectLst/>
                          <a:latin typeface="Calibri" panose="020F0502020204030204" pitchFamily="34" charset="0"/>
                        </a:rPr>
                        <a:t> to </a:t>
                      </a:r>
                      <a:r>
                        <a:rPr lang="en" sz="800" b="0" i="0" u="none" strike="noStrike" err="1">
                          <a:solidFill>
                            <a:srgbClr val="000000"/>
                          </a:solidFill>
                          <a:effectLst/>
                          <a:latin typeface="Calibri" panose="020F0502020204030204" pitchFamily="34" charset="0"/>
                        </a:rPr>
                        <a:t>friday</a:t>
                      </a:r>
                      <a:r>
                        <a:rPr lang="en" sz="800" b="0" i="0" u="none" strike="noStrike">
                          <a:solidFill>
                            <a:srgbClr val="000000"/>
                          </a:solidFill>
                          <a:effectLst/>
                          <a:latin typeface="Calibri" panose="020F0502020204030204" pitchFamily="34" charset="0"/>
                        </a:rPr>
                        <a:t> break  totally relaxing time spent in lovely peaceful surroundings   we enjoy just lovely walks swimming and nice meals in the evening ud83dude00 next year will be our twenty first year we have been going  so they </a:t>
                      </a:r>
                      <a:r>
                        <a:rPr lang="en" sz="800" b="0" i="0" u="none" strike="noStrike" err="1">
                          <a:solidFill>
                            <a:srgbClr val="000000"/>
                          </a:solidFill>
                          <a:effectLst/>
                          <a:latin typeface="Calibri" panose="020F0502020204030204" pitchFamily="34" charset="0"/>
                        </a:rPr>
                        <a:t>ve</a:t>
                      </a:r>
                      <a:r>
                        <a:rPr lang="en" sz="800" b="0" i="0" u="none" strike="noStrike">
                          <a:solidFill>
                            <a:srgbClr val="000000"/>
                          </a:solidFill>
                          <a:effectLst/>
                          <a:latin typeface="Calibri" panose="020F0502020204030204" pitchFamily="34" charset="0"/>
                        </a:rPr>
                        <a:t> obviously got it right for us anyway  staff where ever you go  </a:t>
                      </a:r>
                      <a:r>
                        <a:rPr lang="en" sz="800" b="0" i="0" u="none" strike="noStrike" err="1">
                          <a:solidFill>
                            <a:srgbClr val="000000"/>
                          </a:solidFill>
                          <a:effectLst/>
                          <a:latin typeface="Calibri" panose="020F0502020204030204" pitchFamily="34" charset="0"/>
                        </a:rPr>
                        <a:t>couldn</a:t>
                      </a:r>
                      <a:r>
                        <a:rPr lang="en" sz="800" b="0" i="0" u="none" strike="noStrike">
                          <a:solidFill>
                            <a:srgbClr val="000000"/>
                          </a:solidFill>
                          <a:effectLst/>
                          <a:latin typeface="Calibri" panose="020F0502020204030204" pitchFamily="34" charset="0"/>
                        </a:rPr>
                        <a:t> t be more polite or helpful ud83dude00ud83dude00 would highly recommend it    </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242179"/>
                  </a:ext>
                </a:extLst>
              </a:tr>
              <a:tr h="54375">
                <a:tc>
                  <a:txBody>
                    <a:bodyPr/>
                    <a:lstStyle/>
                    <a:p>
                      <a:pPr algn="l" fontAlgn="b"/>
                      <a:r>
                        <a:rPr lang="en" sz="800" b="0" i="0" u="none" strike="noStrike">
                          <a:solidFill>
                            <a:srgbClr val="000000"/>
                          </a:solidFill>
                          <a:effectLst/>
                          <a:latin typeface="Calibri" panose="020F0502020204030204" pitchFamily="34" charset="0"/>
                        </a:rPr>
                        <a:t>stayed in an executive style 2 bedroom cabin  nice and clean  well maintained throughout our stay  kitchen area well equipped for eating in  one en suite with bath and shower the other a large walk in shower plenty of activities for all ages  pricing didn t seen to expensive restaurants on site all serve &amp;quot</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0288254"/>
                  </a:ext>
                </a:extLst>
              </a:tr>
              <a:tr h="32849">
                <a:tc>
                  <a:txBody>
                    <a:bodyPr/>
                    <a:lstStyle/>
                    <a:p>
                      <a:pPr algn="l" fontAlgn="b"/>
                      <a:r>
                        <a:rPr lang="en" sz="800" b="0" i="0" u="none" strike="noStrike">
                          <a:solidFill>
                            <a:srgbClr val="000000"/>
                          </a:solidFill>
                          <a:effectLst/>
                          <a:latin typeface="Calibri" panose="020F0502020204030204" pitchFamily="34" charset="0"/>
                        </a:rPr>
                        <a:t>we arrived to a dirty executive lodge </a:t>
                      </a:r>
                      <a:r>
                        <a:rPr lang="en" sz="800" b="0" i="0" u="none" strike="noStrike" err="1">
                          <a:solidFill>
                            <a:srgbClr val="000000"/>
                          </a:solidFill>
                          <a:effectLst/>
                          <a:latin typeface="Calibri" panose="020F0502020204030204" pitchFamily="34" charset="0"/>
                        </a:rPr>
                        <a:t>i</a:t>
                      </a:r>
                      <a:r>
                        <a:rPr lang="en" sz="800" b="0" i="0" u="none" strike="noStrike">
                          <a:solidFill>
                            <a:srgbClr val="000000"/>
                          </a:solidFill>
                          <a:effectLst/>
                          <a:latin typeface="Calibri" panose="020F0502020204030204" pitchFamily="34" charset="0"/>
                        </a:rPr>
                        <a:t> would say for the extra you pay you are better of not bothering the stay it self was good the grandchildren had a wonderful time the pool was clean and tidy and not to over crowded </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360806"/>
                  </a:ext>
                </a:extLst>
              </a:tr>
              <a:tr h="97427">
                <a:tc>
                  <a:txBody>
                    <a:bodyPr/>
                    <a:lstStyle/>
                    <a:p>
                      <a:pPr algn="l" fontAlgn="b"/>
                      <a:r>
                        <a:rPr lang="en" sz="800" b="0" i="0" u="none" strike="noStrike">
                          <a:solidFill>
                            <a:srgbClr val="000000"/>
                          </a:solidFill>
                          <a:effectLst/>
                          <a:latin typeface="Calibri" panose="020F0502020204030204" pitchFamily="34" charset="0"/>
                        </a:rPr>
                        <a:t>lighting at night is dangerous  strongly recommend taking a torch  signage is vastly inadequate especially in the dark   all outlets have extortionate prices  take as much food </a:t>
                      </a:r>
                      <a:r>
                        <a:rPr lang="en" sz="800" b="0" i="0" u="none" strike="noStrike" err="1">
                          <a:solidFill>
                            <a:srgbClr val="000000"/>
                          </a:solidFill>
                          <a:effectLst/>
                          <a:latin typeface="Calibri" panose="020F0502020204030204" pitchFamily="34" charset="0"/>
                        </a:rPr>
                        <a:t>etc</a:t>
                      </a:r>
                      <a:r>
                        <a:rPr lang="en" sz="800" b="0" i="0" u="none" strike="noStrike">
                          <a:solidFill>
                            <a:srgbClr val="000000"/>
                          </a:solidFill>
                          <a:effectLst/>
                          <a:latin typeface="Calibri" panose="020F0502020204030204" pitchFamily="34" charset="0"/>
                        </a:rPr>
                        <a:t> as you can unless you do not mind being ripped off   lodge was very clean and comfortable but bedrooms on the small side  they made a big issue of bike security on their hire bikes but if you take back in evening when bike </a:t>
                      </a:r>
                      <a:r>
                        <a:rPr lang="en" sz="800" b="0" i="0" u="none" strike="noStrike" err="1">
                          <a:solidFill>
                            <a:srgbClr val="000000"/>
                          </a:solidFill>
                          <a:effectLst/>
                          <a:latin typeface="Calibri" panose="020F0502020204030204" pitchFamily="34" charset="0"/>
                        </a:rPr>
                        <a:t>centre</a:t>
                      </a:r>
                      <a:r>
                        <a:rPr lang="en" sz="800" b="0" i="0" u="none" strike="noStrike">
                          <a:solidFill>
                            <a:srgbClr val="000000"/>
                          </a:solidFill>
                          <a:effectLst/>
                          <a:latin typeface="Calibri" panose="020F0502020204030204" pitchFamily="34" charset="0"/>
                        </a:rPr>
                        <a:t> closed you just leave  it with lock and key    there were at at least 30 returned bikes just laying on floor altogether and some people had not even bothered  to turn the lights off on the returned bikes  swimming area is great  lots for all ages </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266148"/>
                  </a:ext>
                </a:extLst>
              </a:tr>
              <a:tr h="129715">
                <a:tc>
                  <a:txBody>
                    <a:bodyPr/>
                    <a:lstStyle/>
                    <a:p>
                      <a:pPr algn="l" fontAlgn="b"/>
                      <a:r>
                        <a:rPr lang="en" sz="800" b="0" i="0" u="none" strike="noStrike">
                          <a:solidFill>
                            <a:srgbClr val="000000"/>
                          </a:solidFill>
                          <a:effectLst/>
                          <a:latin typeface="Calibri" panose="020F0502020204030204" pitchFamily="34" charset="0"/>
                        </a:rPr>
                        <a:t>it is difficult to have a relaxing break when chainsaws and </a:t>
                      </a:r>
                      <a:r>
                        <a:rPr lang="en" sz="800" b="0" i="0" u="none" strike="noStrike" err="1">
                          <a:solidFill>
                            <a:srgbClr val="000000"/>
                          </a:solidFill>
                          <a:effectLst/>
                          <a:latin typeface="Calibri" panose="020F0502020204030204" pitchFamily="34" charset="0"/>
                        </a:rPr>
                        <a:t>jcbs</a:t>
                      </a:r>
                      <a:r>
                        <a:rPr lang="en" sz="800" b="0" i="0" u="none" strike="noStrike">
                          <a:solidFill>
                            <a:srgbClr val="000000"/>
                          </a:solidFill>
                          <a:effectLst/>
                          <a:latin typeface="Calibri" panose="020F0502020204030204" pitchFamily="34" charset="0"/>
                        </a:rPr>
                        <a:t> are operating just outside your cabin for several hours a day  there was no warning of this provided  and the workmen involved did not even come to </a:t>
                      </a:r>
                      <a:r>
                        <a:rPr lang="en" sz="800" b="0" i="0" u="none" strike="noStrike" err="1">
                          <a:solidFill>
                            <a:srgbClr val="000000"/>
                          </a:solidFill>
                          <a:effectLst/>
                          <a:latin typeface="Calibri" panose="020F0502020204030204" pitchFamily="34" charset="0"/>
                        </a:rPr>
                        <a:t>apologise</a:t>
                      </a:r>
                      <a:r>
                        <a:rPr lang="en" sz="800" b="0" i="0" u="none" strike="noStrike">
                          <a:solidFill>
                            <a:srgbClr val="000000"/>
                          </a:solidFill>
                          <a:effectLst/>
                          <a:latin typeface="Calibri" panose="020F0502020204030204" pitchFamily="34" charset="0"/>
                        </a:rPr>
                        <a:t> for the intrusion  of course they have their job to do  but it </a:t>
                      </a:r>
                      <a:r>
                        <a:rPr lang="en" sz="800" b="0" i="0" u="none" strike="noStrike" err="1">
                          <a:solidFill>
                            <a:srgbClr val="000000"/>
                          </a:solidFill>
                          <a:effectLst/>
                          <a:latin typeface="Calibri" panose="020F0502020204030204" pitchFamily="34" charset="0"/>
                        </a:rPr>
                        <a:t>doesn</a:t>
                      </a:r>
                      <a:r>
                        <a:rPr lang="en" sz="800" b="0" i="0" u="none" strike="noStrike">
                          <a:solidFill>
                            <a:srgbClr val="000000"/>
                          </a:solidFill>
                          <a:effectLst/>
                          <a:latin typeface="Calibri" panose="020F0502020204030204" pitchFamily="34" charset="0"/>
                        </a:rPr>
                        <a:t> t seem very sound management to put people to stay in cabins where there are extensive tree works planned for those very days obviously this did rather </a:t>
                      </a:r>
                      <a:r>
                        <a:rPr lang="en" sz="800" b="0" i="0" u="none" strike="noStrike" err="1">
                          <a:solidFill>
                            <a:srgbClr val="000000"/>
                          </a:solidFill>
                          <a:effectLst/>
                          <a:latin typeface="Calibri" panose="020F0502020204030204" pitchFamily="34" charset="0"/>
                        </a:rPr>
                        <a:t>colour</a:t>
                      </a:r>
                      <a:r>
                        <a:rPr lang="en" sz="800" b="0" i="0" u="none" strike="noStrike">
                          <a:solidFill>
                            <a:srgbClr val="000000"/>
                          </a:solidFill>
                          <a:effectLst/>
                          <a:latin typeface="Calibri" panose="020F0502020204030204" pitchFamily="34" charset="0"/>
                        </a:rPr>
                        <a:t> our visit we were disappointed that the aerial adventure that we booked was cancelled despite the weather being calm and sunny at the time that it had been booked for  we were also disappointed on the same afternoon that we </a:t>
                      </a:r>
                      <a:r>
                        <a:rPr lang="en" sz="800" b="0" i="0" u="none" strike="noStrike" err="1">
                          <a:solidFill>
                            <a:srgbClr val="000000"/>
                          </a:solidFill>
                          <a:effectLst/>
                          <a:latin typeface="Calibri" panose="020F0502020204030204" pitchFamily="34" charset="0"/>
                        </a:rPr>
                        <a:t>couldn</a:t>
                      </a:r>
                      <a:r>
                        <a:rPr lang="en" sz="800" b="0" i="0" u="none" strike="noStrike">
                          <a:solidFill>
                            <a:srgbClr val="000000"/>
                          </a:solidFill>
                          <a:effectLst/>
                          <a:latin typeface="Calibri" panose="020F0502020204030204" pitchFamily="34" charset="0"/>
                        </a:rPr>
                        <a:t> t have a boat ride because they had stopped running at 1430  there was no notice to this effect at the boathouse which said it was open till 1530 apart from all this we had a great time </a:t>
                      </a:r>
                    </a:p>
                  </a:txBody>
                  <a:tcPr marL="715" marR="715" marT="7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784012"/>
                  </a:ext>
                </a:extLst>
              </a:tr>
            </a:tbl>
          </a:graphicData>
        </a:graphic>
      </p:graphicFrame>
    </p:spTree>
    <p:extLst>
      <p:ext uri="{BB962C8B-B14F-4D97-AF65-F5344CB8AC3E}">
        <p14:creationId xmlns:p14="http://schemas.microsoft.com/office/powerpoint/2010/main" val="372658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9169-CB0B-430A-9D1F-0273D400A72F}"/>
              </a:ext>
            </a:extLst>
          </p:cNvPr>
          <p:cNvSpPr>
            <a:spLocks noGrp="1"/>
          </p:cNvSpPr>
          <p:nvPr>
            <p:ph type="title"/>
          </p:nvPr>
        </p:nvSpPr>
        <p:spPr/>
        <p:txBody>
          <a:bodyPr/>
          <a:lstStyle/>
          <a:p>
            <a:pPr algn="l"/>
            <a:r>
              <a:rPr lang="fr-FR"/>
              <a:t>Agenda</a:t>
            </a:r>
          </a:p>
        </p:txBody>
      </p:sp>
      <p:pic>
        <p:nvPicPr>
          <p:cNvPr id="3" name="Picture 2">
            <a:extLst>
              <a:ext uri="{FF2B5EF4-FFF2-40B4-BE49-F238E27FC236}">
                <a16:creationId xmlns:a16="http://schemas.microsoft.com/office/drawing/2014/main" id="{9D424515-6AD4-452C-A144-594387AB6555}"/>
              </a:ext>
            </a:extLst>
          </p:cNvPr>
          <p:cNvPicPr>
            <a:picLocks noChangeAspect="1"/>
          </p:cNvPicPr>
          <p:nvPr/>
        </p:nvPicPr>
        <p:blipFill rotWithShape="1">
          <a:blip r:embed="rId2">
            <a:extLst>
              <a:ext uri="{28A0092B-C50C-407E-A947-70E740481C1C}">
                <a14:useLocalDpi xmlns:a14="http://schemas.microsoft.com/office/drawing/2010/main" val="0"/>
              </a:ext>
            </a:extLst>
          </a:blip>
          <a:srcRect l="34340"/>
          <a:stretch/>
        </p:blipFill>
        <p:spPr>
          <a:xfrm>
            <a:off x="0" y="1447710"/>
            <a:ext cx="3125793" cy="4760596"/>
          </a:xfrm>
          <a:prstGeom prst="rect">
            <a:avLst/>
          </a:prstGeom>
        </p:spPr>
      </p:pic>
      <p:sp>
        <p:nvSpPr>
          <p:cNvPr id="48" name="Rectangle 47">
            <a:extLst>
              <a:ext uri="{FF2B5EF4-FFF2-40B4-BE49-F238E27FC236}">
                <a16:creationId xmlns:a16="http://schemas.microsoft.com/office/drawing/2014/main" id="{6F75808A-CD3C-4DAE-9F42-980BB9CA0ADC}"/>
              </a:ext>
            </a:extLst>
          </p:cNvPr>
          <p:cNvSpPr/>
          <p:nvPr/>
        </p:nvSpPr>
        <p:spPr>
          <a:xfrm>
            <a:off x="3892429" y="2359641"/>
            <a:ext cx="7815262" cy="3741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Semi-supervised recap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b="1">
                <a:solidFill>
                  <a:srgbClr val="22759E"/>
                </a:solidFill>
                <a:ea typeface="Verdana" panose="020B0604030504040204" pitchFamily="34" charset="0"/>
                <a:cs typeface="Verdana" panose="020B0604030504040204" pitchFamily="34" charset="0"/>
              </a:rPr>
              <a:t>Data to business transition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Business workshop</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Agile methodology</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marL="457200" indent="-457200">
              <a:lnSpc>
                <a:spcPct val="150000"/>
              </a:lnSpc>
              <a:buAutoNum type="arabicPeriod"/>
            </a:pPr>
            <a:r>
              <a:rPr lang="en-US">
                <a:solidFill>
                  <a:schemeClr val="tx1">
                    <a:lumMod val="50000"/>
                    <a:lumOff val="50000"/>
                  </a:schemeClr>
                </a:solidFill>
                <a:ea typeface="Verdana" panose="020B0604030504040204" pitchFamily="34" charset="0"/>
                <a:cs typeface="Verdana" panose="020B0604030504040204" pitchFamily="34" charset="0"/>
              </a:rPr>
              <a:t>Conclusion</a:t>
            </a:r>
          </a:p>
          <a:p>
            <a:pPr marL="457200" indent="-457200">
              <a:lnSpc>
                <a:spcPct val="150000"/>
              </a:lnSpc>
              <a:buAutoNum type="arabicPeriod"/>
            </a:pPr>
            <a:endParaRPr lang="en-US">
              <a:solidFill>
                <a:schemeClr val="tx1">
                  <a:lumMod val="50000"/>
                  <a:lumOff val="50000"/>
                </a:schemeClr>
              </a:solidFill>
              <a:ea typeface="Verdana" panose="020B0604030504040204" pitchFamily="34" charset="0"/>
              <a:cs typeface="Verdana" panose="020B0604030504040204" pitchFamily="34" charset="0"/>
            </a:endParaRPr>
          </a:p>
          <a:p>
            <a:pPr>
              <a:lnSpc>
                <a:spcPct val="150000"/>
              </a:lnSpc>
            </a:pPr>
            <a:endParaRPr lang="en-US" sz="2000">
              <a:solidFill>
                <a:schemeClr val="bg2"/>
              </a:solidFill>
            </a:endParaRPr>
          </a:p>
        </p:txBody>
      </p:sp>
    </p:spTree>
    <p:extLst>
      <p:ext uri="{BB962C8B-B14F-4D97-AF65-F5344CB8AC3E}">
        <p14:creationId xmlns:p14="http://schemas.microsoft.com/office/powerpoint/2010/main" val="326268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Brainstorm: Data to business transition</a:t>
            </a:r>
            <a:endParaRPr lang="en-US" sz="2800"/>
          </a:p>
        </p:txBody>
      </p:sp>
      <p:sp>
        <p:nvSpPr>
          <p:cNvPr id="12" name="Rectangle 11">
            <a:extLst>
              <a:ext uri="{FF2B5EF4-FFF2-40B4-BE49-F238E27FC236}">
                <a16:creationId xmlns:a16="http://schemas.microsoft.com/office/drawing/2014/main" id="{59A18E84-DB06-48B5-936D-31F871A46575}"/>
              </a:ext>
            </a:extLst>
          </p:cNvPr>
          <p:cNvSpPr/>
          <p:nvPr/>
        </p:nvSpPr>
        <p:spPr>
          <a:xfrm>
            <a:off x="228766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759E"/>
                </a:solidFill>
                <a:effectLst/>
                <a:uLnTx/>
                <a:uFillTx/>
                <a:latin typeface="Lato"/>
                <a:ea typeface="+mn-ea"/>
                <a:cs typeface="+mn-cs"/>
              </a:rPr>
              <a:t>Which performance indicators </a:t>
            </a:r>
            <a:r>
              <a:rPr kumimoji="0" lang="en-US" sz="2400" b="1" i="0" u="none" strike="noStrike" kern="1200" cap="none" spc="0" normalizeH="0" baseline="0" noProof="0" err="1">
                <a:ln>
                  <a:noFill/>
                </a:ln>
                <a:solidFill>
                  <a:srgbClr val="22759E"/>
                </a:solidFill>
                <a:effectLst/>
                <a:uLnTx/>
                <a:uFillTx/>
                <a:latin typeface="Lato"/>
                <a:ea typeface="+mn-ea"/>
                <a:cs typeface="+mn-cs"/>
              </a:rPr>
              <a:t>coul</a:t>
            </a:r>
            <a:r>
              <a:rPr lang="en-US" sz="2400" b="1">
                <a:solidFill>
                  <a:srgbClr val="22759E"/>
                </a:solidFill>
                <a:latin typeface="Lato"/>
              </a:rPr>
              <a:t>d you extract from your data analysis ?</a:t>
            </a:r>
            <a:r>
              <a:rPr kumimoji="0" lang="en-US" sz="2400" b="1" i="0" u="none" strike="noStrike" kern="1200" cap="none" spc="0" normalizeH="0" baseline="0" noProof="0">
                <a:ln>
                  <a:noFill/>
                </a:ln>
                <a:solidFill>
                  <a:srgbClr val="22759E"/>
                </a:solidFill>
                <a:effectLst/>
                <a:uLnTx/>
                <a:uFillTx/>
                <a:latin typeface="Lato"/>
                <a:ea typeface="+mn-ea"/>
                <a:cs typeface="+mn-cs"/>
              </a:rPr>
              <a:t>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15’</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grpSp>
        <p:nvGrpSpPr>
          <p:cNvPr id="9" name="Group 2">
            <a:extLst>
              <a:ext uri="{FF2B5EF4-FFF2-40B4-BE49-F238E27FC236}">
                <a16:creationId xmlns:a16="http://schemas.microsoft.com/office/drawing/2014/main" id="{7C209B79-408F-CD4B-9BAA-57BE0EE3E38F}"/>
              </a:ext>
            </a:extLst>
          </p:cNvPr>
          <p:cNvGrpSpPr/>
          <p:nvPr/>
        </p:nvGrpSpPr>
        <p:grpSpPr>
          <a:xfrm>
            <a:off x="4310489" y="2501901"/>
            <a:ext cx="3571025" cy="3474999"/>
            <a:chOff x="2396038" y="1462598"/>
            <a:chExt cx="4351926" cy="4234901"/>
          </a:xfrm>
        </p:grpSpPr>
        <p:pic>
          <p:nvPicPr>
            <p:cNvPr id="10" name="Picture 4">
              <a:extLst>
                <a:ext uri="{FF2B5EF4-FFF2-40B4-BE49-F238E27FC236}">
                  <a16:creationId xmlns:a16="http://schemas.microsoft.com/office/drawing/2014/main" id="{2DBCC917-107B-D542-9C2A-AB9EA7E9B1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0597" y="2374693"/>
              <a:ext cx="3322806" cy="3322806"/>
            </a:xfrm>
            <a:prstGeom prst="rect">
              <a:avLst/>
            </a:prstGeom>
          </p:spPr>
        </p:pic>
        <p:grpSp>
          <p:nvGrpSpPr>
            <p:cNvPr id="15" name="Group 5">
              <a:extLst>
                <a:ext uri="{FF2B5EF4-FFF2-40B4-BE49-F238E27FC236}">
                  <a16:creationId xmlns:a16="http://schemas.microsoft.com/office/drawing/2014/main" id="{9884E6B5-CD40-A643-9A91-203057D03A79}"/>
                </a:ext>
              </a:extLst>
            </p:cNvPr>
            <p:cNvGrpSpPr/>
            <p:nvPr/>
          </p:nvGrpSpPr>
          <p:grpSpPr>
            <a:xfrm>
              <a:off x="2396038" y="1462598"/>
              <a:ext cx="4351926" cy="1367884"/>
              <a:chOff x="2481785" y="1298731"/>
              <a:chExt cx="4714587" cy="1481874"/>
            </a:xfrm>
          </p:grpSpPr>
          <p:cxnSp>
            <p:nvCxnSpPr>
              <p:cNvPr id="19" name="Straight Connector 6">
                <a:extLst>
                  <a:ext uri="{FF2B5EF4-FFF2-40B4-BE49-F238E27FC236}">
                    <a16:creationId xmlns:a16="http://schemas.microsoft.com/office/drawing/2014/main" id="{CF3CA2E7-230C-534D-A9C7-64227946151E}"/>
                  </a:ext>
                </a:extLst>
              </p:cNvPr>
              <p:cNvCxnSpPr/>
              <p:nvPr/>
            </p:nvCxnSpPr>
            <p:spPr>
              <a:xfrm flipH="1" flipV="1">
                <a:off x="2481785" y="1908007"/>
                <a:ext cx="887039" cy="872598"/>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
                <a:extLst>
                  <a:ext uri="{FF2B5EF4-FFF2-40B4-BE49-F238E27FC236}">
                    <a16:creationId xmlns:a16="http://schemas.microsoft.com/office/drawing/2014/main" id="{EE7F2316-AF82-BB4B-9EC0-7691B265825A}"/>
                  </a:ext>
                </a:extLst>
              </p:cNvPr>
              <p:cNvCxnSpPr/>
              <p:nvPr/>
            </p:nvCxnSpPr>
            <p:spPr>
              <a:xfrm flipH="1">
                <a:off x="6309333" y="1908007"/>
                <a:ext cx="887039" cy="872598"/>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9">
                <a:extLst>
                  <a:ext uri="{FF2B5EF4-FFF2-40B4-BE49-F238E27FC236}">
                    <a16:creationId xmlns:a16="http://schemas.microsoft.com/office/drawing/2014/main" id="{6542CBE7-06B7-D74A-B127-B17D02EEBCEF}"/>
                  </a:ext>
                </a:extLst>
              </p:cNvPr>
              <p:cNvCxnSpPr/>
              <p:nvPr/>
            </p:nvCxnSpPr>
            <p:spPr>
              <a:xfrm flipH="1">
                <a:off x="5633724" y="1298731"/>
                <a:ext cx="203898" cy="839412"/>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0">
                <a:extLst>
                  <a:ext uri="{FF2B5EF4-FFF2-40B4-BE49-F238E27FC236}">
                    <a16:creationId xmlns:a16="http://schemas.microsoft.com/office/drawing/2014/main" id="{8D7036DC-86AE-F247-B46A-D77B25DE08D1}"/>
                  </a:ext>
                </a:extLst>
              </p:cNvPr>
              <p:cNvCxnSpPr/>
              <p:nvPr/>
            </p:nvCxnSpPr>
            <p:spPr>
              <a:xfrm>
                <a:off x="4173038" y="1298731"/>
                <a:ext cx="203898" cy="839412"/>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0717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Restitution: Data to business transition</a:t>
            </a:r>
            <a:endParaRPr lang="en-US" sz="4000"/>
          </a:p>
        </p:txBody>
      </p:sp>
      <p:sp>
        <p:nvSpPr>
          <p:cNvPr id="12" name="Rectangle 11">
            <a:extLst>
              <a:ext uri="{FF2B5EF4-FFF2-40B4-BE49-F238E27FC236}">
                <a16:creationId xmlns:a16="http://schemas.microsoft.com/office/drawing/2014/main" id="{59A18E84-DB06-48B5-936D-31F871A46575}"/>
              </a:ext>
            </a:extLst>
          </p:cNvPr>
          <p:cNvSpPr/>
          <p:nvPr/>
        </p:nvSpPr>
        <p:spPr>
          <a:xfrm>
            <a:off x="228766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Which performance indicators could you extract from your data analysis ?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5’</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pic>
        <p:nvPicPr>
          <p:cNvPr id="9" name="Picture 10">
            <a:extLst>
              <a:ext uri="{FF2B5EF4-FFF2-40B4-BE49-F238E27FC236}">
                <a16:creationId xmlns:a16="http://schemas.microsoft.com/office/drawing/2014/main" id="{001BDC93-DFF0-E743-B873-7F329C1D19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4125" y="2303362"/>
            <a:ext cx="4023753" cy="4023753"/>
          </a:xfrm>
          <a:prstGeom prst="rect">
            <a:avLst/>
          </a:prstGeom>
        </p:spPr>
      </p:pic>
    </p:spTree>
    <p:extLst>
      <p:ext uri="{BB962C8B-B14F-4D97-AF65-F5344CB8AC3E}">
        <p14:creationId xmlns:p14="http://schemas.microsoft.com/office/powerpoint/2010/main" val="277101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Brainstorm: Data to business transition</a:t>
            </a:r>
            <a:endParaRPr lang="en-US" sz="2800"/>
          </a:p>
        </p:txBody>
      </p:sp>
      <p:sp>
        <p:nvSpPr>
          <p:cNvPr id="12" name="Rectangle 11">
            <a:extLst>
              <a:ext uri="{FF2B5EF4-FFF2-40B4-BE49-F238E27FC236}">
                <a16:creationId xmlns:a16="http://schemas.microsoft.com/office/drawing/2014/main" id="{59A18E84-DB06-48B5-936D-31F871A46575}"/>
              </a:ext>
            </a:extLst>
          </p:cNvPr>
          <p:cNvSpPr/>
          <p:nvPr/>
        </p:nvSpPr>
        <p:spPr>
          <a:xfrm>
            <a:off x="228766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759E"/>
                </a:solidFill>
                <a:effectLst/>
                <a:uLnTx/>
                <a:uFillTx/>
                <a:latin typeface="Lato"/>
                <a:ea typeface="+mn-ea"/>
                <a:cs typeface="+mn-cs"/>
              </a:rPr>
              <a:t>How would you hierarchize the extracted topics in order to get business insights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15’</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grpSp>
        <p:nvGrpSpPr>
          <p:cNvPr id="9" name="Group 2">
            <a:extLst>
              <a:ext uri="{FF2B5EF4-FFF2-40B4-BE49-F238E27FC236}">
                <a16:creationId xmlns:a16="http://schemas.microsoft.com/office/drawing/2014/main" id="{7C209B79-408F-CD4B-9BAA-57BE0EE3E38F}"/>
              </a:ext>
            </a:extLst>
          </p:cNvPr>
          <p:cNvGrpSpPr/>
          <p:nvPr/>
        </p:nvGrpSpPr>
        <p:grpSpPr>
          <a:xfrm>
            <a:off x="4310489" y="2501901"/>
            <a:ext cx="3571025" cy="3474999"/>
            <a:chOff x="2396038" y="1462598"/>
            <a:chExt cx="4351926" cy="4234901"/>
          </a:xfrm>
        </p:grpSpPr>
        <p:pic>
          <p:nvPicPr>
            <p:cNvPr id="10" name="Picture 4">
              <a:extLst>
                <a:ext uri="{FF2B5EF4-FFF2-40B4-BE49-F238E27FC236}">
                  <a16:creationId xmlns:a16="http://schemas.microsoft.com/office/drawing/2014/main" id="{2DBCC917-107B-D542-9C2A-AB9EA7E9B1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0597" y="2374693"/>
              <a:ext cx="3322806" cy="3322806"/>
            </a:xfrm>
            <a:prstGeom prst="rect">
              <a:avLst/>
            </a:prstGeom>
          </p:spPr>
        </p:pic>
        <p:grpSp>
          <p:nvGrpSpPr>
            <p:cNvPr id="15" name="Group 5">
              <a:extLst>
                <a:ext uri="{FF2B5EF4-FFF2-40B4-BE49-F238E27FC236}">
                  <a16:creationId xmlns:a16="http://schemas.microsoft.com/office/drawing/2014/main" id="{9884E6B5-CD40-A643-9A91-203057D03A79}"/>
                </a:ext>
              </a:extLst>
            </p:cNvPr>
            <p:cNvGrpSpPr/>
            <p:nvPr/>
          </p:nvGrpSpPr>
          <p:grpSpPr>
            <a:xfrm>
              <a:off x="2396038" y="1462598"/>
              <a:ext cx="4351926" cy="1367884"/>
              <a:chOff x="2481785" y="1298731"/>
              <a:chExt cx="4714587" cy="1481874"/>
            </a:xfrm>
          </p:grpSpPr>
          <p:cxnSp>
            <p:nvCxnSpPr>
              <p:cNvPr id="19" name="Straight Connector 6">
                <a:extLst>
                  <a:ext uri="{FF2B5EF4-FFF2-40B4-BE49-F238E27FC236}">
                    <a16:creationId xmlns:a16="http://schemas.microsoft.com/office/drawing/2014/main" id="{CF3CA2E7-230C-534D-A9C7-64227946151E}"/>
                  </a:ext>
                </a:extLst>
              </p:cNvPr>
              <p:cNvCxnSpPr/>
              <p:nvPr/>
            </p:nvCxnSpPr>
            <p:spPr>
              <a:xfrm flipH="1" flipV="1">
                <a:off x="2481785" y="1908007"/>
                <a:ext cx="887039" cy="872598"/>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
                <a:extLst>
                  <a:ext uri="{FF2B5EF4-FFF2-40B4-BE49-F238E27FC236}">
                    <a16:creationId xmlns:a16="http://schemas.microsoft.com/office/drawing/2014/main" id="{EE7F2316-AF82-BB4B-9EC0-7691B265825A}"/>
                  </a:ext>
                </a:extLst>
              </p:cNvPr>
              <p:cNvCxnSpPr/>
              <p:nvPr/>
            </p:nvCxnSpPr>
            <p:spPr>
              <a:xfrm flipH="1">
                <a:off x="6309333" y="1908007"/>
                <a:ext cx="887039" cy="872598"/>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9">
                <a:extLst>
                  <a:ext uri="{FF2B5EF4-FFF2-40B4-BE49-F238E27FC236}">
                    <a16:creationId xmlns:a16="http://schemas.microsoft.com/office/drawing/2014/main" id="{6542CBE7-06B7-D74A-B127-B17D02EEBCEF}"/>
                  </a:ext>
                </a:extLst>
              </p:cNvPr>
              <p:cNvCxnSpPr/>
              <p:nvPr/>
            </p:nvCxnSpPr>
            <p:spPr>
              <a:xfrm flipH="1">
                <a:off x="5633724" y="1298731"/>
                <a:ext cx="203898" cy="839412"/>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0">
                <a:extLst>
                  <a:ext uri="{FF2B5EF4-FFF2-40B4-BE49-F238E27FC236}">
                    <a16:creationId xmlns:a16="http://schemas.microsoft.com/office/drawing/2014/main" id="{8D7036DC-86AE-F247-B46A-D77B25DE08D1}"/>
                  </a:ext>
                </a:extLst>
              </p:cNvPr>
              <p:cNvCxnSpPr/>
              <p:nvPr/>
            </p:nvCxnSpPr>
            <p:spPr>
              <a:xfrm>
                <a:off x="4173038" y="1298731"/>
                <a:ext cx="203898" cy="839412"/>
              </a:xfrm>
              <a:prstGeom prst="line">
                <a:avLst/>
              </a:prstGeom>
              <a:ln w="762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4202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CDB2A-F15A-46B4-AEA1-F61F448CD544}"/>
              </a:ext>
            </a:extLst>
          </p:cNvPr>
          <p:cNvSpPr>
            <a:spLocks noGrp="1"/>
          </p:cNvSpPr>
          <p:nvPr/>
        </p:nvSpPr>
        <p:spPr>
          <a:xfrm>
            <a:off x="302775" y="381327"/>
            <a:ext cx="11398545" cy="10445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2800" kern="1200" dirty="0">
                <a:solidFill>
                  <a:schemeClr val="tx1"/>
                </a:solidFill>
                <a:latin typeface="+mn-lt"/>
                <a:ea typeface="+mj-ea"/>
                <a:cs typeface="+mj-cs"/>
              </a:defRPr>
            </a:lvl1pPr>
          </a:lstStyle>
          <a:p>
            <a:r>
              <a:rPr lang="en-US"/>
              <a:t>Restitution: Data to business transition</a:t>
            </a:r>
            <a:endParaRPr lang="en-US" sz="4000"/>
          </a:p>
        </p:txBody>
      </p:sp>
      <p:sp>
        <p:nvSpPr>
          <p:cNvPr id="12" name="Rectangle 11">
            <a:extLst>
              <a:ext uri="{FF2B5EF4-FFF2-40B4-BE49-F238E27FC236}">
                <a16:creationId xmlns:a16="http://schemas.microsoft.com/office/drawing/2014/main" id="{59A18E84-DB06-48B5-936D-31F871A46575}"/>
              </a:ext>
            </a:extLst>
          </p:cNvPr>
          <p:cNvSpPr/>
          <p:nvPr/>
        </p:nvSpPr>
        <p:spPr>
          <a:xfrm>
            <a:off x="2287660" y="1573550"/>
            <a:ext cx="7454900" cy="8636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defRPr/>
            </a:pPr>
            <a:r>
              <a:rPr lang="en-US" sz="2400" b="1">
                <a:solidFill>
                  <a:srgbClr val="22759E"/>
                </a:solidFill>
              </a:rPr>
              <a:t>How would you hierarchize the extracted topics in order to get business insights ?</a:t>
            </a:r>
          </a:p>
        </p:txBody>
      </p:sp>
      <p:grpSp>
        <p:nvGrpSpPr>
          <p:cNvPr id="13" name="Group 12">
            <a:extLst>
              <a:ext uri="{FF2B5EF4-FFF2-40B4-BE49-F238E27FC236}">
                <a16:creationId xmlns:a16="http://schemas.microsoft.com/office/drawing/2014/main" id="{C6BC200A-8C25-4233-9FE5-AF775271D0BB}"/>
              </a:ext>
            </a:extLst>
          </p:cNvPr>
          <p:cNvGrpSpPr/>
          <p:nvPr/>
        </p:nvGrpSpPr>
        <p:grpSpPr>
          <a:xfrm>
            <a:off x="10521075" y="1234741"/>
            <a:ext cx="1368151" cy="461665"/>
            <a:chOff x="1098030" y="5226606"/>
            <a:chExt cx="1368151" cy="461665"/>
          </a:xfrm>
        </p:grpSpPr>
        <p:pic>
          <p:nvPicPr>
            <p:cNvPr id="16" name="Picture 15">
              <a:extLst>
                <a:ext uri="{FF2B5EF4-FFF2-40B4-BE49-F238E27FC236}">
                  <a16:creationId xmlns:a16="http://schemas.microsoft.com/office/drawing/2014/main" id="{E8607B4C-A143-4366-8BC1-F762FFB4F7AB}"/>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14300"/>
            <a:stretch/>
          </p:blipFill>
          <p:spPr>
            <a:xfrm>
              <a:off x="1098030" y="5245026"/>
              <a:ext cx="504087" cy="432000"/>
            </a:xfrm>
            <a:prstGeom prst="rect">
              <a:avLst/>
            </a:prstGeom>
          </p:spPr>
        </p:pic>
        <p:sp>
          <p:nvSpPr>
            <p:cNvPr id="17" name="TextBox 50">
              <a:extLst>
                <a:ext uri="{FF2B5EF4-FFF2-40B4-BE49-F238E27FC236}">
                  <a16:creationId xmlns:a16="http://schemas.microsoft.com/office/drawing/2014/main" id="{984BADBD-9283-42C5-9906-8EEF61D47069}"/>
                </a:ext>
              </a:extLst>
            </p:cNvPr>
            <p:cNvSpPr txBox="1"/>
            <p:nvPr/>
          </p:nvSpPr>
          <p:spPr bwMode="auto">
            <a:xfrm>
              <a:off x="1707554" y="5226606"/>
              <a:ext cx="758627" cy="461665"/>
            </a:xfrm>
            <a:prstGeom prst="rect">
              <a:avLst/>
            </a:prstGeom>
            <a:noFill/>
            <a:ln w="9525">
              <a:noFill/>
              <a:miter lim="800000"/>
              <a:headEnd/>
              <a:tailEnd/>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Calibri" pitchFamily="34" charset="0"/>
                  <a:ea typeface="+mn-ea"/>
                  <a:cs typeface="Calibri" pitchFamily="34" charset="0"/>
                </a:rPr>
                <a:t>5’</a:t>
              </a:r>
            </a:p>
          </p:txBody>
        </p:sp>
      </p:grpSp>
      <p:sp>
        <p:nvSpPr>
          <p:cNvPr id="14" name="Rounded Rectangle 51">
            <a:extLst>
              <a:ext uri="{FF2B5EF4-FFF2-40B4-BE49-F238E27FC236}">
                <a16:creationId xmlns:a16="http://schemas.microsoft.com/office/drawing/2014/main" id="{3D3DCB57-3B93-4CED-8EA6-CB6D9571C00D}"/>
              </a:ext>
            </a:extLst>
          </p:cNvPr>
          <p:cNvSpPr/>
          <p:nvPr/>
        </p:nvSpPr>
        <p:spPr>
          <a:xfrm>
            <a:off x="10469089" y="1173492"/>
            <a:ext cx="1368000" cy="576000"/>
          </a:xfrm>
          <a:prstGeom prst="roundRect">
            <a:avLst/>
          </a:prstGeom>
          <a:noFill/>
          <a:ln>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pic>
        <p:nvPicPr>
          <p:cNvPr id="9" name="Picture 10">
            <a:extLst>
              <a:ext uri="{FF2B5EF4-FFF2-40B4-BE49-F238E27FC236}">
                <a16:creationId xmlns:a16="http://schemas.microsoft.com/office/drawing/2014/main" id="{001BDC93-DFF0-E743-B873-7F329C1D19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4125" y="2303362"/>
            <a:ext cx="4023753" cy="4023753"/>
          </a:xfrm>
          <a:prstGeom prst="rect">
            <a:avLst/>
          </a:prstGeom>
        </p:spPr>
      </p:pic>
    </p:spTree>
    <p:extLst>
      <p:ext uri="{BB962C8B-B14F-4D97-AF65-F5344CB8AC3E}">
        <p14:creationId xmlns:p14="http://schemas.microsoft.com/office/powerpoint/2010/main" val="1362590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heme FDT V1_13032017">
  <a:themeElements>
    <a:clrScheme name="Custom 2">
      <a:dk1>
        <a:sysClr val="windowText" lastClr="000000"/>
      </a:dk1>
      <a:lt1>
        <a:srgbClr val="FFFFFF"/>
      </a:lt1>
      <a:dk2>
        <a:srgbClr val="22759E"/>
      </a:dk2>
      <a:lt2>
        <a:srgbClr val="939393"/>
      </a:lt2>
      <a:accent1>
        <a:srgbClr val="EEEEEE"/>
      </a:accent1>
      <a:accent2>
        <a:srgbClr val="E39774"/>
      </a:accent2>
      <a:accent3>
        <a:srgbClr val="3DBFA1"/>
      </a:accent3>
      <a:accent4>
        <a:srgbClr val="326273"/>
      </a:accent4>
      <a:accent5>
        <a:srgbClr val="04BFC8"/>
      </a:accent5>
      <a:accent6>
        <a:srgbClr val="04D4DE"/>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 FDT V1_13032017" id="{F9C680C4-3532-4C6A-8AB9-5D0CB2B048A2}" vid="{E242A4C6-AA06-41A4-A12C-0C9E28E492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4441A3F76A8A348A9423B3F45277654" ma:contentTypeVersion="6" ma:contentTypeDescription="Create a new document." ma:contentTypeScope="" ma:versionID="f9c125965daf133c2089263f7908ab10">
  <xsd:schema xmlns:xsd="http://www.w3.org/2001/XMLSchema" xmlns:xs="http://www.w3.org/2001/XMLSchema" xmlns:p="http://schemas.microsoft.com/office/2006/metadata/properties" xmlns:ns2="69bf1f1d-093b-4aa0-9c3b-d4668e0adc05" targetNamespace="http://schemas.microsoft.com/office/2006/metadata/properties" ma:root="true" ma:fieldsID="2436c6d60703f91680b3f6b5ef02c65e" ns2:_="">
    <xsd:import namespace="69bf1f1d-093b-4aa0-9c3b-d4668e0adc0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f1f1d-093b-4aa0-9c3b-d4668e0adc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6563F7-2387-48F9-A5F6-7D4D41EB667B}">
  <ds:schemaRefs>
    <ds:schemaRef ds:uri="http://www.w3.org/XML/1998/namespace"/>
    <ds:schemaRef ds:uri="http://purl.org/dc/terms/"/>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69bf1f1d-093b-4aa0-9c3b-d4668e0adc05"/>
  </ds:schemaRefs>
</ds:datastoreItem>
</file>

<file path=customXml/itemProps2.xml><?xml version="1.0" encoding="utf-8"?>
<ds:datastoreItem xmlns:ds="http://schemas.openxmlformats.org/officeDocument/2006/customXml" ds:itemID="{C529F536-3378-4B40-8911-F64656AC6AD6}">
  <ds:schemaRefs>
    <ds:schemaRef ds:uri="69bf1f1d-093b-4aa0-9c3b-d4668e0adc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905CC0-AF73-45E9-99ED-4A68ED8165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3415</Words>
  <Application>Microsoft Macintosh PowerPoint</Application>
  <PresentationFormat>Grand écran</PresentationFormat>
  <Paragraphs>1159</Paragraphs>
  <Slides>39</Slides>
  <Notes>4</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39</vt:i4>
      </vt:variant>
    </vt:vector>
  </HeadingPairs>
  <TitlesOfParts>
    <vt:vector size="47" baseType="lpstr">
      <vt:lpstr>Arial</vt:lpstr>
      <vt:lpstr>Calibri</vt:lpstr>
      <vt:lpstr>Lato</vt:lpstr>
      <vt:lpstr>Montserrat</vt:lpstr>
      <vt:lpstr>Times New Roman</vt:lpstr>
      <vt:lpstr>Wingdings</vt:lpstr>
      <vt:lpstr>1_Theme FDT V1_13032017</vt:lpstr>
      <vt:lpstr>think-cell Slide</vt:lpstr>
      <vt:lpstr>Présentation PowerPoint</vt:lpstr>
      <vt:lpstr>Agenda</vt:lpstr>
      <vt:lpstr>Semi-supervised learning : how it works</vt:lpstr>
      <vt:lpstr>Semi-supervised learning : propagation results</vt:lpstr>
      <vt:lpstr>Agenda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Hierarchisation results</vt:lpstr>
      <vt:lpstr>Hierarchisation results</vt:lpstr>
      <vt:lpstr>Hierarchisation results</vt:lpstr>
      <vt:lpstr>Agenda</vt:lpstr>
      <vt:lpstr>Your final restitution : the business case</vt:lpstr>
      <vt:lpstr>The business case</vt:lpstr>
      <vt:lpstr>Case study</vt:lpstr>
      <vt:lpstr>3 key deliverables</vt:lpstr>
      <vt:lpstr>Deliverable #1: Identified value stream and associated KPIs</vt:lpstr>
      <vt:lpstr>Deliverable #2: Benefits and costs matrix</vt:lpstr>
      <vt:lpstr>Deliverable #3: Benefits and costs quantification</vt:lpstr>
      <vt:lpstr>How to structure and deliver data projects?</vt:lpstr>
      <vt:lpstr>Agenda</vt:lpstr>
      <vt:lpstr>How to structure and deliver data projects?</vt:lpstr>
      <vt:lpstr>How to structure and deliver data projects?</vt:lpstr>
      <vt:lpstr>How to structure and deliver data projects?</vt:lpstr>
      <vt:lpstr>How to structure and deliver data projects?</vt:lpstr>
      <vt:lpstr>How to structure and deliver data projects?</vt:lpstr>
      <vt:lpstr>How to structure and deliver data projects?</vt:lpstr>
      <vt:lpstr>How to structure and deliver data projects?</vt:lpstr>
      <vt:lpstr>How to structure and deliver data projects?</vt:lpstr>
      <vt:lpstr>How to structure and deliver data projects?</vt:lpstr>
      <vt:lpstr>Agenda</vt:lpstr>
      <vt:lpstr>Today we learnt</vt:lpstr>
      <vt:lpstr>Work for next week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Conseils Template</dc:title>
  <dc:creator>SLEIMAN Jean-Pierre</dc:creator>
  <cp:lastModifiedBy>LAMOTHE, Thibaud</cp:lastModifiedBy>
  <cp:revision>1</cp:revision>
  <cp:lastPrinted>2017-08-28T06:55:21Z</cp:lastPrinted>
  <dcterms:created xsi:type="dcterms:W3CDTF">2017-03-13T11:31:11Z</dcterms:created>
  <dcterms:modified xsi:type="dcterms:W3CDTF">2019-03-14T12:05:51Z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0x01010094441A3F76A8A348A9423B3F45277654</vt:lpwstr>
  </property>
  <property fmtid="{D5CDD505-2E9C-101B-9397-08002B2CF9AE}" pid="3" name="AuthorIds_UIVersion_2560">
    <vt:lpwstr>16</vt:lpwstr>
  </property>
  <property fmtid="{D5CDD505-2E9C-101B-9397-08002B2CF9AE}" pid="4" name="AuthorIds_UIVersion_1024">
    <vt:lpwstr>6</vt:lpwstr>
  </property>
  <property fmtid="{D5CDD505-2E9C-101B-9397-08002B2CF9AE}" pid="5" name="AuthorIds_UIVersion_1536">
    <vt:lpwstr>6</vt:lpwstr>
  </property>
</Properties>
</file>